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75" r:id="rId3"/>
    <p:sldId id="257" r:id="rId4"/>
    <p:sldId id="258" r:id="rId5"/>
    <p:sldId id="261" r:id="rId6"/>
    <p:sldId id="262" r:id="rId7"/>
    <p:sldId id="278" r:id="rId8"/>
    <p:sldId id="263" r:id="rId9"/>
    <p:sldId id="272" r:id="rId10"/>
    <p:sldId id="273" r:id="rId11"/>
    <p:sldId id="280" r:id="rId12"/>
    <p:sldId id="266" r:id="rId13"/>
    <p:sldId id="279" r:id="rId14"/>
    <p:sldId id="268" r:id="rId15"/>
    <p:sldId id="269" r:id="rId16"/>
    <p:sldId id="265" r:id="rId17"/>
    <p:sldId id="276" r:id="rId18"/>
    <p:sldId id="274" r:id="rId19"/>
    <p:sldId id="281" r:id="rId20"/>
    <p:sldId id="277"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C577730-48AE-4F92-9DEE-4F90B8350A64}">
          <p14:sldIdLst>
            <p14:sldId id="256"/>
            <p14:sldId id="275"/>
          </p14:sldIdLst>
        </p14:section>
        <p14:section name="Introduction" id="{6DB5A0DF-E895-4C25-8FCA-1A32A88C0C19}">
          <p14:sldIdLst>
            <p14:sldId id="257"/>
            <p14:sldId id="258"/>
            <p14:sldId id="261"/>
            <p14:sldId id="262"/>
            <p14:sldId id="278"/>
          </p14:sldIdLst>
        </p14:section>
        <p14:section name="Architecture" id="{A9ED12D3-F5D8-49B8-8A01-F9EA70462F8A}">
          <p14:sldIdLst>
            <p14:sldId id="263"/>
          </p14:sldIdLst>
        </p14:section>
        <p14:section name="Data Flow" id="{8BD3CD82-FA4E-47AB-A6AA-E0438E00DD27}">
          <p14:sldIdLst>
            <p14:sldId id="272"/>
            <p14:sldId id="273"/>
            <p14:sldId id="280"/>
            <p14:sldId id="266"/>
            <p14:sldId id="279"/>
            <p14:sldId id="268"/>
            <p14:sldId id="269"/>
          </p14:sldIdLst>
        </p14:section>
        <p14:section name="Debugging" id="{94116FD2-6ECD-4861-9DF4-7C7BC1D67B03}">
          <p14:sldIdLst>
            <p14:sldId id="265"/>
            <p14:sldId id="276"/>
          </p14:sldIdLst>
        </p14:section>
        <p14:section name="Conclusions" id="{DFBB1E87-37E1-41D3-BC47-7F82729AF644}">
          <p14:sldIdLst>
            <p14:sldId id="274"/>
            <p14:sldId id="281"/>
            <p14:sldId id="2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FFC"/>
    <a:srgbClr val="E68300"/>
    <a:srgbClr val="FF9966"/>
    <a:srgbClr val="FFAC00"/>
    <a:srgbClr val="002548"/>
    <a:srgbClr val="003E74"/>
    <a:srgbClr val="9D9D9D"/>
    <a:srgbClr val="008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9286" autoAdjust="0"/>
  </p:normalViewPr>
  <p:slideViewPr>
    <p:cSldViewPr snapToGrid="0" snapToObjects="1">
      <p:cViewPr varScale="1">
        <p:scale>
          <a:sx n="114" d="100"/>
          <a:sy n="114" d="100"/>
        </p:scale>
        <p:origin x="341" y="8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27 June, 2023</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27 June, 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b="1" i="0" u="none" dirty="0"/>
              <a:t>Wear the Mic</a:t>
            </a:r>
          </a:p>
          <a:p>
            <a:r>
              <a:rPr lang="en-GB" dirty="0"/>
              <a:t>Included an image of the StackSynth module and the FPGA Accelerator connected to it, power provided from a USB-C port</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293969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Next: phase to amplitude</a:t>
            </a:r>
          </a:p>
          <a:p>
            <a:r>
              <a:rPr lang="en-GB" dirty="0"/>
              <a:t>As in </a:t>
            </a:r>
            <a:r>
              <a:rPr lang="en-GB" dirty="0" err="1"/>
              <a:t>cw</a:t>
            </a:r>
            <a:r>
              <a:rPr lang="en-GB" dirty="0"/>
              <a:t>, available: sawtooth, square, triangle, sine</a:t>
            </a:r>
          </a:p>
          <a:p>
            <a:r>
              <a:rPr lang="en-GB" dirty="0"/>
              <a:t>Direct mapping with sawtooth, square and triangle waves</a:t>
            </a:r>
          </a:p>
          <a:p>
            <a:r>
              <a:rPr lang="en-GB" dirty="0"/>
              <a:t>Sawtooth has no change, a 50% square wave can be made from the phase sign or MSB and a triangle wave by taking the magnitude of the signed phase and doubling.</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77938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Sine: initially test polynomial, less code needed</a:t>
            </a:r>
          </a:p>
          <a:p>
            <a:r>
              <a:rPr lang="en-GB" dirty="0"/>
              <a:t>Blue line: reference sine, scaled to 16 bit input and output quarter sine wave</a:t>
            </a:r>
          </a:p>
          <a:p>
            <a:r>
              <a:rPr lang="en-GB" dirty="0"/>
              <a:t>Red line: entirely covered by blue, approximation is scaled Bhaskara I approx.</a:t>
            </a:r>
          </a:p>
          <a:p>
            <a:r>
              <a:rPr lang="en-GB" dirty="0"/>
              <a:t>Converted to full wave with wrapper: rev / </a:t>
            </a:r>
            <a:r>
              <a:rPr lang="en-GB" dirty="0" err="1"/>
              <a:t>inv</a:t>
            </a:r>
            <a:r>
              <a:rPr lang="en-GB" dirty="0"/>
              <a:t> IO</a:t>
            </a:r>
          </a:p>
          <a:p>
            <a:r>
              <a:rPr lang="en-GB" dirty="0"/>
              <a:t>Synthesis: large comb logic due to divide, does not fit in ECP5-25F</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36155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Instead: CORDIC, rotate input vector incrementally</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 rotation matrix,, not ideal for FPGA</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 approximation where cosine replaced with 1, </a:t>
            </a:r>
            <a:r>
              <a:rPr lang="en-GB" dirty="0" err="1"/>
              <a:t>impl</a:t>
            </a:r>
            <a:r>
              <a:rPr lang="en-GB" dirty="0"/>
              <a:t> only needs right shift and addition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Gives angles shown in image, results in increase in magnitude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Magnitude scales with number of stages, 19 are used, </a:t>
            </a:r>
            <a:r>
              <a:rPr lang="en-GB" dirty="0" err="1"/>
              <a:t>precalc</a:t>
            </a:r>
            <a:r>
              <a:rPr lang="en-GB" dirty="0"/>
              <a:t> and compensate by reducing initial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Max rotation: +-45 degrees, need 0 – 90, use 0-45 sine, -45-0 cosine shown in graph</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234494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Sign extend samples and sum, prevent overflows = glitches in waveform</a:t>
            </a:r>
          </a:p>
          <a:p>
            <a:r>
              <a:rPr lang="en-GB" dirty="0"/>
              <a:t>Sample shift right, prevent maximum value overflowing in 16-bit output</a:t>
            </a:r>
          </a:p>
          <a:p>
            <a:r>
              <a:rPr lang="en-GB" dirty="0"/>
              <a:t>24-bit output could be used with no shifting, volume scale with number of active oscillators</a:t>
            </a:r>
          </a:p>
          <a:p>
            <a:r>
              <a:rPr lang="en-GB" dirty="0"/>
              <a:t>Screenshots from PicoScope, DAC blue, AMP red, top full volume, bottom 16dB attenuation using digital potentiometer</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341561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One method used for debugging the SystemVerilog modules is the LiteScope Analyzer, which was present in the lower left corner of the system architecture diagram.</a:t>
            </a:r>
          </a:p>
          <a:p>
            <a:r>
              <a:rPr lang="en-GB" dirty="0"/>
              <a:t>The python on the right shows how the module is included in a design.</a:t>
            </a:r>
          </a:p>
          <a:p>
            <a:r>
              <a:rPr lang="en-GB" dirty="0"/>
              <a:t>A list of signals to trace is passed in, along with the number of samples to store and the clock domain to sample within.</a:t>
            </a:r>
          </a:p>
          <a:p>
            <a:r>
              <a:rPr lang="en-GB" dirty="0"/>
              <a:t>At runtime, the signal to trigger with can be selected, including the value or a rising or falling edge.</a:t>
            </a:r>
          </a:p>
          <a:p>
            <a:r>
              <a:rPr lang="en-GB" dirty="0"/>
              <a:t>The screenshot shows GTKWave when testing the propagation delay of the sawtooth to sine conversion using the cordic module.</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14071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The PicoScope was used to view the output waveform and aided in the debugging of two issues shown here.</a:t>
            </a:r>
          </a:p>
          <a:p>
            <a:r>
              <a:rPr lang="en-GB" dirty="0"/>
              <a:t>The first is when the output samples were treated as unsigned values rather than signed, resulting in the sine wave being discontinuous and shifted by half the amplitude range.</a:t>
            </a:r>
          </a:p>
          <a:p>
            <a:r>
              <a:rPr lang="en-GB" dirty="0"/>
              <a:t>The second is when the output of the cordic module was not registered and resulted in unstable output values. This caused glitches in the output audio, visible as a glitch in the screenshot.</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132401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These screenshots show the measured Signal-to-Noise Ratios of the original StackSynth module on the left and the FPGA Accelerator board on the right.</a:t>
            </a:r>
          </a:p>
          <a:p>
            <a:r>
              <a:rPr lang="en-GB" dirty="0"/>
              <a:t>The measurement using the PicoScope shows an improvement of around 1 decibel.</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47920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Many more oscillators available: can connect multiple StackSynth modules together and still produce the expected audio</a:t>
            </a:r>
          </a:p>
          <a:p>
            <a:r>
              <a:rPr lang="en-GB" dirty="0"/>
              <a:t>Learned about digital design using SystemVerilog and the potential issues when crossing clock domains and transferring data between modules is necessary, as well as the LiteX framework which may be useful when working with open-source FPGA toolchains in the future.</a:t>
            </a:r>
          </a:p>
          <a:p>
            <a:r>
              <a:rPr lang="en-GB" dirty="0"/>
              <a:t>Future work for this project includes the ability to generate other waveforms than the 4 specified, generate effects on the stream of samples such as equalisation and filter taps, the addition of software to configure hardware interrupts and finally porting the FreeRTOS kernel and scheduler to bring the software experience inline with the </a:t>
            </a:r>
            <a:r>
              <a:rPr lang="en-GB"/>
              <a:t>existing coursework.</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270384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Embedded Systems: teaches programming in resource constrained environments</a:t>
            </a:r>
          </a:p>
          <a:p>
            <a:r>
              <a:rPr lang="en-GB" dirty="0"/>
              <a:t>Cw2 synth, strict timing requirements to prevent audible glitches</a:t>
            </a:r>
          </a:p>
          <a:p>
            <a:r>
              <a:rPr lang="en-GB" dirty="0"/>
              <a:t>Key matrix, stacking connectors</a:t>
            </a:r>
          </a:p>
          <a:p>
            <a:r>
              <a:rPr lang="en-GB" dirty="0"/>
              <a:t>In </a:t>
            </a:r>
            <a:r>
              <a:rPr lang="en-GB" dirty="0" err="1"/>
              <a:t>cw</a:t>
            </a:r>
            <a:r>
              <a:rPr lang="en-GB" dirty="0"/>
              <a:t>, task limited oscillators and effects</a:t>
            </a:r>
          </a:p>
          <a:p>
            <a:r>
              <a:rPr lang="en-GB" dirty="0"/>
              <a:t>FPGA accelerator: more oscillators w/ higher quality waveforms (esp. sine)</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157264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This is the Accelerator board, with: (List of items)</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174708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OC benefits: size, </a:t>
            </a:r>
            <a:r>
              <a:rPr lang="en-GB" dirty="0" err="1"/>
              <a:t>compat</a:t>
            </a:r>
            <a:r>
              <a:rPr lang="en-GB" dirty="0"/>
              <a:t> FeatherWing, smaller accelerator board</a:t>
            </a:r>
          </a:p>
          <a:p>
            <a:r>
              <a:rPr lang="en-GB" dirty="0"/>
              <a:t>Lattice ECP5-25F, a powerful, low power FPGA with 24,000 logic elements.</a:t>
            </a:r>
          </a:p>
          <a:p>
            <a:r>
              <a:rPr lang="en-GB" dirty="0"/>
              <a:t>1Gb of DDR3L memory connected directly to the FPGA</a:t>
            </a:r>
          </a:p>
          <a:p>
            <a:r>
              <a:rPr lang="en-GB" dirty="0"/>
              <a:t>USB-C port connected directly to FPGA pins, present as serial device, or other peripherals as needed</a:t>
            </a:r>
          </a:p>
          <a:p>
            <a:r>
              <a:rPr lang="en-GB" dirty="0"/>
              <a:t>Many FPGA pins broken out as IO, used to connect hardware on accelerator board</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17467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Project uses LiteX, cores and IP, built on Migen, Python DSL</a:t>
            </a:r>
          </a:p>
          <a:p>
            <a:r>
              <a:rPr lang="en-GB" dirty="0"/>
              <a:t>Used as it provides CPU and other IP, </a:t>
            </a:r>
            <a:r>
              <a:rPr lang="en-GB" dirty="0" err="1"/>
              <a:t>eg</a:t>
            </a:r>
            <a:r>
              <a:rPr lang="en-GB" dirty="0"/>
              <a:t> VexRiscV, USB Controller, DDR3 RAM Controller</a:t>
            </a:r>
          </a:p>
          <a:p>
            <a:r>
              <a:rPr lang="en-GB" dirty="0"/>
              <a:t>VexRiscV is a 32-bit RISC-V CPU written in SpinalHDL and compiled to synthesizable Verilog and is the core that will run student-developed code.</a:t>
            </a:r>
          </a:p>
          <a:p>
            <a:r>
              <a:rPr lang="en-GB" dirty="0"/>
              <a:t>In addition to provided cores, LiteX also allows you to create custom modules, either in Migen (example: signals, synchronous logic, combinatorial logic) or in SystemVerilog (example: Instance function, connecting signals).</a:t>
            </a:r>
          </a:p>
          <a:p>
            <a:r>
              <a:rPr lang="en-GB" dirty="0"/>
              <a:t>Writing logic in Migen is mostly analogous to SystemVerilog, however throughout the project there were instances where an instance or object was not as LiteX expects it but as it is built on Python object dictionaries, there is often no error, and the design synthesizes into unexpected logic.</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40443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151252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This is an overview of the project architecture, with colours for the different categories of blocks.</a:t>
            </a:r>
          </a:p>
          <a:p>
            <a:r>
              <a:rPr lang="en-GB" dirty="0"/>
              <a:t>(COLOURS)</a:t>
            </a:r>
          </a:p>
          <a:p>
            <a:r>
              <a:rPr lang="en-GB" dirty="0"/>
              <a:t>Not provided as part of the project hardware but also included in this image is a UART-to-USB converter, used for communicating with the LiteScope Analyzer as it requires a separate serial port from the main serial console.</a:t>
            </a:r>
          </a:p>
          <a:p>
            <a:r>
              <a:rPr lang="en-GB" dirty="0"/>
              <a:t>(LINE TYPES)</a:t>
            </a:r>
          </a:p>
          <a:p>
            <a:r>
              <a:rPr lang="en-GB" dirty="0"/>
              <a:t>The following slides will detail interesting areas of the expected data flow, as in the demonstration software in the project repository. This starts at the inter-board connector, CAN transceiver and receiver, followed by software running on the CPU which reads the received CAN frame and drives the wave sample generator.</a:t>
            </a:r>
          </a:p>
          <a:p>
            <a:r>
              <a:rPr lang="en-GB" dirty="0"/>
              <a:t>Generated frames are transferred from the system clock domain to the DAC clock domain via an asynchronous first-in first-out buffer and converted to serial samples by the DAC driver module.</a:t>
            </a:r>
          </a:p>
          <a:p>
            <a:r>
              <a:rPr lang="en-GB" dirty="0"/>
              <a:t>The analogue output from the DAC is then attenuated by the digital potentiometer and finally an amplifier increases the power output so low-impedance devices can be driven directly.</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385500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CAN Transceiver, then sampled and added to shift register</a:t>
            </a:r>
          </a:p>
          <a:p>
            <a:r>
              <a:rPr lang="en-GB" dirty="0"/>
              <a:t>CAN non-return-to-zero, sync on falling edge, recessive -&gt; dominant</a:t>
            </a:r>
          </a:p>
          <a:p>
            <a:r>
              <a:rPr lang="en-GB" dirty="0"/>
              <a:t>Prevent desync, use sync transitions, if 5 bits, insert opposite stuff bit (but not to shift reg)</a:t>
            </a:r>
          </a:p>
          <a:p>
            <a:r>
              <a:rPr lang="en-GB" dirty="0"/>
              <a:t>Old: check last 5 bits of shift reg, locks when stuff bit </a:t>
            </a:r>
            <a:r>
              <a:rPr lang="en-GB" dirty="0" err="1"/>
              <a:t>detevted</a:t>
            </a:r>
            <a:r>
              <a:rPr lang="en-GB" dirty="0"/>
              <a:t> as it is not shifted in, ignores stuff bits in counting</a:t>
            </a:r>
          </a:p>
          <a:p>
            <a:r>
              <a:rPr lang="en-GB" dirty="0"/>
              <a:t>New: counter, reset when input flips or stuff bit detected</a:t>
            </a:r>
          </a:p>
          <a:p>
            <a:r>
              <a:rPr lang="en-GB" dirty="0"/>
              <a:t>Image: verifying stuff bit and ack</a:t>
            </a:r>
          </a:p>
          <a:p>
            <a:r>
              <a:rPr lang="en-GB" dirty="0"/>
              <a:t>CAN Rx checks frame ID using filter mask and ID (controllable)</a:t>
            </a:r>
          </a:p>
          <a:p>
            <a:r>
              <a:rPr lang="en-GB" dirty="0"/>
              <a:t>Valid frame: drive dominant state to ACK, store ID/Data, generate interrupt</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279448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NCO = phase accumulator + phase -&gt; amplitude converter</a:t>
            </a:r>
          </a:p>
          <a:p>
            <a:r>
              <a:rPr lang="en-GB" dirty="0" err="1"/>
              <a:t>Acc</a:t>
            </a:r>
            <a:r>
              <a:rPr lang="en-GB" dirty="0"/>
              <a:t> can be larger, higher precision of phase step, use truncated output</a:t>
            </a:r>
          </a:p>
          <a:p>
            <a:r>
              <a:rPr lang="en-GB" dirty="0"/>
              <a:t>Errors in phase output </a:t>
            </a:r>
            <a:r>
              <a:rPr lang="en-GB" dirty="0" err="1"/>
              <a:t>avg</a:t>
            </a:r>
            <a:r>
              <a:rPr lang="en-GB" dirty="0"/>
              <a:t> over time, less noticeable than error in frequency</a:t>
            </a:r>
          </a:p>
          <a:p>
            <a:r>
              <a:rPr lang="en-GB" dirty="0" err="1"/>
              <a:t>Acc</a:t>
            </a:r>
            <a:r>
              <a:rPr lang="en-GB" dirty="0"/>
              <a:t> is 24 bit, phase output is top 16 bit</a:t>
            </a:r>
          </a:p>
          <a:p>
            <a:r>
              <a:rPr lang="en-GB" dirty="0"/>
              <a:t>Equation: target frequency to phase step</a:t>
            </a:r>
          </a:p>
          <a:p>
            <a:r>
              <a:rPr lang="en-GB" dirty="0"/>
              <a:t>SystemVerilog: same, 699/2 for better precision</a:t>
            </a:r>
          </a:p>
        </p:txBody>
      </p:sp>
      <p:sp>
        <p:nvSpPr>
          <p:cNvPr id="4" name="Header Placeholder 3"/>
          <p:cNvSpPr>
            <a:spLocks noGrp="1"/>
          </p:cNvSpPr>
          <p:nvPr>
            <p:ph type="hdr" sz="quarter"/>
          </p:nvPr>
        </p:nvSpPr>
        <p:spPr/>
        <p:txBody>
          <a:bodyPr/>
          <a:lstStyle/>
          <a:p>
            <a:r>
              <a:rPr lang="en-US" dirty="0"/>
              <a:t>Name of presentation</a:t>
            </a:r>
          </a:p>
        </p:txBody>
      </p:sp>
      <p:sp>
        <p:nvSpPr>
          <p:cNvPr id="5" name="Date Placeholder 4"/>
          <p:cNvSpPr>
            <a:spLocks noGrp="1"/>
          </p:cNvSpPr>
          <p:nvPr>
            <p:ph type="dt" idx="1"/>
          </p:nvPr>
        </p:nvSpPr>
        <p:spPr/>
        <p:txBody>
          <a:bodyPr/>
          <a:lstStyle/>
          <a:p>
            <a:fld id="{8D35C32B-10D1-1447-A35B-280119DE9D12}" type="datetime3">
              <a:rPr lang="en-GB" smtClean="0"/>
              <a:pPr/>
              <a:t>27 June, 2023</a:t>
            </a:fld>
            <a:endParaRPr lang="en-US" dirty="0"/>
          </a:p>
        </p:txBody>
      </p:sp>
    </p:spTree>
    <p:extLst>
      <p:ext uri="{BB962C8B-B14F-4D97-AF65-F5344CB8AC3E}">
        <p14:creationId xmlns:p14="http://schemas.microsoft.com/office/powerpoint/2010/main" val="4141936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57124"/>
            <a:ext cx="6400800" cy="453385"/>
          </a:xfrm>
        </p:spPr>
        <p:txBody>
          <a:bodyPr/>
          <a:lstStyle>
            <a:lvl1pPr marL="0" indent="0" algn="l">
              <a:buNone/>
              <a:defRPr sz="24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1572517"/>
            <a:ext cx="8229600" cy="857250"/>
          </a:xfrm>
        </p:spPr>
        <p:txBody>
          <a:bodyPr/>
          <a:lstStyle>
            <a:lvl1pPr algn="l">
              <a:defRPr sz="4000" b="0">
                <a:solidFill>
                  <a:srgbClr val="003E74"/>
                </a:solidFill>
              </a:defRPr>
            </a:lvl1pPr>
          </a:lstStyle>
          <a:p>
            <a:r>
              <a:rPr lang="en-GB" dirty="0"/>
              <a:t>Click to edit Master title style</a:t>
            </a:r>
            <a:endParaRPr lang="en-US" dirty="0"/>
          </a:p>
        </p:txBody>
      </p:sp>
      <p:sp>
        <p:nvSpPr>
          <p:cNvPr id="10" name="Text Placeholder 9"/>
          <p:cNvSpPr>
            <a:spLocks noGrp="1"/>
          </p:cNvSpPr>
          <p:nvPr>
            <p:ph type="body" sz="quarter" idx="11" hasCustomPrompt="1"/>
          </p:nvPr>
        </p:nvSpPr>
        <p:spPr>
          <a:xfrm>
            <a:off x="457200" y="3955186"/>
            <a:ext cx="6400800" cy="254858"/>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9"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082581"/>
            <a:ext cx="3711608" cy="718386"/>
          </a:xfrm>
        </p:spPr>
        <p:txBody>
          <a:bodyPr/>
          <a:lstStyle>
            <a:lvl1pPr marL="0" indent="0" algn="l">
              <a:buNone/>
              <a:defRPr sz="24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159487"/>
            <a:ext cx="3711608" cy="1615001"/>
          </a:xfrm>
        </p:spPr>
        <p:txBody>
          <a:bodyPr/>
          <a:lstStyle>
            <a:lvl1pPr>
              <a:defRPr sz="4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4118513"/>
            <a:ext cx="3601176" cy="254858"/>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159669"/>
            <a:ext cx="3930650" cy="3213702"/>
          </a:xfrm>
        </p:spPr>
        <p:txBody>
          <a:bodyPr/>
          <a:lstStyle>
            <a:lvl1pPr>
              <a:buClr>
                <a:srgbClr val="002548"/>
              </a:buClr>
              <a:defRPr/>
            </a:lvl1pPr>
          </a:lstStyle>
          <a:p>
            <a:endParaRPr lang="en-US" dirty="0"/>
          </a:p>
        </p:txBody>
      </p:sp>
      <p:sp>
        <p:nvSpPr>
          <p:cNvPr id="11"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Text Placeholder 3"/>
          <p:cNvSpPr>
            <a:spLocks noGrp="1"/>
          </p:cNvSpPr>
          <p:nvPr>
            <p:ph type="body" sz="quarter" idx="13"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GB" dirty="0"/>
              <a:t>Click to edit Master title style</a:t>
            </a:r>
            <a:endParaRPr lang="en-US" dirty="0"/>
          </a:p>
        </p:txBody>
      </p:sp>
      <p:sp>
        <p:nvSpPr>
          <p:cNvPr id="3" name="Content Placeholder 2"/>
          <p:cNvSpPr>
            <a:spLocks noGrp="1"/>
          </p:cNvSpPr>
          <p:nvPr>
            <p:ph idx="1"/>
          </p:nvPr>
        </p:nvSpPr>
        <p:spPr>
          <a:xfrm>
            <a:off x="457200" y="1759936"/>
            <a:ext cx="8229600" cy="2613435"/>
          </a:xfrm>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200" y="1759936"/>
            <a:ext cx="3950877" cy="2613435"/>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400"/>
            </a:lvl1pPr>
          </a:lstStyle>
          <a:p>
            <a:r>
              <a:rPr lang="en-GB" dirty="0"/>
              <a:t>Click to edit Master title style</a:t>
            </a:r>
            <a:endParaRPr lang="en-US" dirty="0"/>
          </a:p>
        </p:txBody>
      </p:sp>
      <p:sp>
        <p:nvSpPr>
          <p:cNvPr id="12" name="Content Placeholder 2"/>
          <p:cNvSpPr>
            <a:spLocks noGrp="1"/>
          </p:cNvSpPr>
          <p:nvPr>
            <p:ph idx="12"/>
          </p:nvPr>
        </p:nvSpPr>
        <p:spPr>
          <a:xfrm>
            <a:off x="4735923" y="1759936"/>
            <a:ext cx="3950878" cy="2613435"/>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4" name="Text Placeholder 3"/>
          <p:cNvSpPr>
            <a:spLocks noGrp="1"/>
          </p:cNvSpPr>
          <p:nvPr>
            <p:ph type="body" sz="quarter" idx="13"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200" y="1759936"/>
            <a:ext cx="3950877" cy="2613435"/>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115931"/>
            <a:ext cx="8229600" cy="380667"/>
          </a:xfrm>
        </p:spPr>
        <p:txBody>
          <a:bodyPr/>
          <a:lstStyle>
            <a:lvl1pPr>
              <a:defRPr sz="2400"/>
            </a:lvl1pPr>
          </a:lstStyle>
          <a:p>
            <a:r>
              <a:rPr lang="en-GB" dirty="0"/>
              <a:t>Click to edit Master title style</a:t>
            </a:r>
            <a:endParaRPr lang="en-US" dirty="0"/>
          </a:p>
        </p:txBody>
      </p:sp>
      <p:sp>
        <p:nvSpPr>
          <p:cNvPr id="6" name="Content Placeholder 2"/>
          <p:cNvSpPr>
            <a:spLocks noGrp="1"/>
          </p:cNvSpPr>
          <p:nvPr>
            <p:ph idx="12" hasCustomPrompt="1"/>
          </p:nvPr>
        </p:nvSpPr>
        <p:spPr>
          <a:xfrm>
            <a:off x="4735923" y="1759936"/>
            <a:ext cx="3950878" cy="1948997"/>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4" y="3890251"/>
            <a:ext cx="3951287" cy="48312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10"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5"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200" y="1759936"/>
            <a:ext cx="3950877" cy="2613435"/>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115931"/>
            <a:ext cx="8229600" cy="380667"/>
          </a:xfrm>
        </p:spPr>
        <p:txBody>
          <a:bodyPr/>
          <a:lstStyle>
            <a:lvl1pPr>
              <a:defRPr sz="2400"/>
            </a:lvl1pPr>
          </a:lstStyle>
          <a:p>
            <a:r>
              <a:rPr lang="en-GB" dirty="0"/>
              <a:t>Click to edit Master title style</a:t>
            </a:r>
            <a:endParaRPr lang="en-US" dirty="0"/>
          </a:p>
        </p:txBody>
      </p:sp>
      <p:sp>
        <p:nvSpPr>
          <p:cNvPr id="9" name="Picture Placeholder 8"/>
          <p:cNvSpPr>
            <a:spLocks noGrp="1"/>
          </p:cNvSpPr>
          <p:nvPr>
            <p:ph type="pic" sz="quarter" idx="13"/>
          </p:nvPr>
        </p:nvSpPr>
        <p:spPr>
          <a:xfrm>
            <a:off x="4735514" y="1759937"/>
            <a:ext cx="3951287" cy="1976608"/>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4" y="3942710"/>
            <a:ext cx="3951287" cy="427906"/>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8"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7" name="Picture Placeholder 8"/>
          <p:cNvSpPr>
            <a:spLocks noGrp="1"/>
          </p:cNvSpPr>
          <p:nvPr>
            <p:ph type="pic" sz="quarter" idx="13"/>
          </p:nvPr>
        </p:nvSpPr>
        <p:spPr>
          <a:xfrm>
            <a:off x="457200" y="1115931"/>
            <a:ext cx="8229601" cy="2639020"/>
          </a:xfrm>
        </p:spPr>
        <p:txBody>
          <a:bodyPr/>
          <a:lstStyle>
            <a:lvl1pPr>
              <a:buClr>
                <a:srgbClr val="002548"/>
              </a:buClr>
              <a:defRPr/>
            </a:lvl1pPr>
          </a:lstStyle>
          <a:p>
            <a:endParaRPr lang="en-US" dirty="0"/>
          </a:p>
        </p:txBody>
      </p:sp>
      <p:sp>
        <p:nvSpPr>
          <p:cNvPr id="9"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
        <p:nvSpPr>
          <p:cNvPr id="12" name="Text Placeholder 12"/>
          <p:cNvSpPr>
            <a:spLocks noGrp="1"/>
          </p:cNvSpPr>
          <p:nvPr>
            <p:ph type="body" sz="quarter" idx="14" hasCustomPrompt="1"/>
          </p:nvPr>
        </p:nvSpPr>
        <p:spPr>
          <a:xfrm>
            <a:off x="457200" y="3945465"/>
            <a:ext cx="3951287" cy="427906"/>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457200" y="1115931"/>
            <a:ext cx="3951287" cy="2611410"/>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200" y="3945465"/>
            <a:ext cx="3951287" cy="427906"/>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4" y="1115932"/>
            <a:ext cx="3951287" cy="1479401"/>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4" y="2816214"/>
            <a:ext cx="3951287" cy="1557158"/>
          </a:xfrm>
        </p:spPr>
        <p:txBody>
          <a:bodyPr/>
          <a:lstStyle>
            <a:lvl1pPr>
              <a:buClr>
                <a:srgbClr val="002548"/>
              </a:buClr>
              <a:defRPr/>
            </a:lvl1pPr>
          </a:lstStyle>
          <a:p>
            <a:endParaRPr lang="en-US" dirty="0"/>
          </a:p>
        </p:txBody>
      </p:sp>
      <p:sp>
        <p:nvSpPr>
          <p:cNvPr id="8"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FFC"/>
        </a:solidFill>
        <a:effectLst/>
      </p:bgPr>
    </p:bg>
    <p:spTree>
      <p:nvGrpSpPr>
        <p:cNvPr id="1" name=""/>
        <p:cNvGrpSpPr/>
        <p:nvPr/>
      </p:nvGrpSpPr>
      <p:grpSpPr>
        <a:xfrm>
          <a:off x="0" y="0"/>
          <a:ext cx="0" cy="0"/>
          <a:chOff x="0" y="0"/>
          <a:chExt cx="0" cy="0"/>
        </a:xfrm>
      </p:grpSpPr>
      <p:pic>
        <p:nvPicPr>
          <p:cNvPr id="4" name="Picture 3" descr="College_Powerpoint_Background_16-9.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3" name="Text Placeholder 2"/>
          <p:cNvSpPr>
            <a:spLocks noGrp="1"/>
          </p:cNvSpPr>
          <p:nvPr>
            <p:ph type="body" idx="1"/>
          </p:nvPr>
        </p:nvSpPr>
        <p:spPr>
          <a:xfrm>
            <a:off x="457200" y="1759936"/>
            <a:ext cx="8229600" cy="2613435"/>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115931"/>
            <a:ext cx="8229600" cy="380667"/>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4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datagenetics.com/blog/july12019/index.html" TargetMode="External"/><Relationship Id="rId4" Type="http://schemas.openxmlformats.org/officeDocument/2006/relationships/hyperlink" Target="https://www.desmos.com/calculat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www.desmos.com/calculator" TargetMode="External"/><Relationship Id="rId5" Type="http://schemas.openxmlformats.org/officeDocument/2006/relationships/image" Target="../media/image16.png"/><Relationship Id="rId4" Type="http://schemas.openxmlformats.org/officeDocument/2006/relationships/hyperlink" Target="https://zipcpu.com/dsp/2017/08/30/cordic.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edstott/ES-synth-starter/blob/master/doc/synth.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github.com/enjoy-digital/litex"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77500" lnSpcReduction="20000"/>
          </a:bodyPr>
          <a:lstStyle/>
          <a:p>
            <a:r>
              <a:rPr lang="en-US" dirty="0"/>
              <a:t>Extending the audio capabilities of the 3</a:t>
            </a:r>
            <a:r>
              <a:rPr lang="en-US" baseline="30000" dirty="0"/>
              <a:t>rd</a:t>
            </a:r>
            <a:r>
              <a:rPr lang="en-US" dirty="0"/>
              <a:t> Year Embedded Systems educational platform</a:t>
            </a:r>
          </a:p>
        </p:txBody>
      </p:sp>
      <p:sp>
        <p:nvSpPr>
          <p:cNvPr id="3" name="Title 2"/>
          <p:cNvSpPr>
            <a:spLocks noGrp="1"/>
          </p:cNvSpPr>
          <p:nvPr>
            <p:ph type="title"/>
          </p:nvPr>
        </p:nvSpPr>
        <p:spPr>
          <a:xfrm>
            <a:off x="457200" y="1159487"/>
            <a:ext cx="4114800" cy="1615001"/>
          </a:xfrm>
        </p:spPr>
        <p:txBody>
          <a:bodyPr/>
          <a:lstStyle/>
          <a:p>
            <a:r>
              <a:rPr lang="en-US" dirty="0"/>
              <a:t>FPGA Accelerator for StackSynth</a:t>
            </a:r>
          </a:p>
        </p:txBody>
      </p:sp>
      <p:sp>
        <p:nvSpPr>
          <p:cNvPr id="4" name="Text Placeholder 3"/>
          <p:cNvSpPr>
            <a:spLocks noGrp="1"/>
          </p:cNvSpPr>
          <p:nvPr>
            <p:ph type="body" sz="quarter" idx="11"/>
          </p:nvPr>
        </p:nvSpPr>
        <p:spPr/>
        <p:txBody>
          <a:bodyPr/>
          <a:lstStyle/>
          <a:p>
            <a:r>
              <a:rPr lang="en-US" dirty="0"/>
              <a:t>EIE4: Aadi Desai</a:t>
            </a:r>
          </a:p>
          <a:p>
            <a:r>
              <a:rPr lang="en-US" dirty="0"/>
              <a:t>Project Supervisor: Dr Ed Stott</a:t>
            </a:r>
          </a:p>
        </p:txBody>
      </p:sp>
      <p:pic>
        <p:nvPicPr>
          <p:cNvPr id="10" name="Picture Placeholder 9" descr="Photo of the StackSynth module connected to the FPGA Accelerator board with the OrangeCrab FPGA">
            <a:extLst>
              <a:ext uri="{FF2B5EF4-FFF2-40B4-BE49-F238E27FC236}">
                <a16:creationId xmlns:a16="http://schemas.microsoft.com/office/drawing/2014/main" id="{B693A2A3-1B96-6E53-DD41-D52E5C626118}"/>
              </a:ext>
            </a:extLst>
          </p:cNvPr>
          <p:cNvPicPr>
            <a:picLocks noGrp="1" noChangeAspect="1"/>
          </p:cNvPicPr>
          <p:nvPr>
            <p:ph type="pic" sz="quarter" idx="12"/>
          </p:nvPr>
        </p:nvPicPr>
        <p:blipFill>
          <a:blip r:embed="rId3"/>
          <a:srcRect t="9128" b="9128"/>
          <a:stretch>
            <a:fillRect/>
          </a:stretch>
        </p:blipFill>
        <p:spPr/>
      </p:pic>
      <p:sp>
        <p:nvSpPr>
          <p:cNvPr id="7" name="Text Placeholder 6">
            <a:extLst>
              <a:ext uri="{FF2B5EF4-FFF2-40B4-BE49-F238E27FC236}">
                <a16:creationId xmlns:a16="http://schemas.microsoft.com/office/drawing/2014/main" id="{0659AE2C-1106-050C-3C58-651B64280F68}"/>
              </a:ext>
            </a:extLst>
          </p:cNvPr>
          <p:cNvSpPr>
            <a:spLocks noGrp="1"/>
          </p:cNvSpPr>
          <p:nvPr>
            <p:ph type="body" sz="quarter" idx="10"/>
          </p:nvPr>
        </p:nvSpPr>
        <p:spPr/>
        <p:txBody>
          <a:bodyPr/>
          <a:lstStyle/>
          <a:p>
            <a:r>
              <a:rPr lang="en-GB" dirty="0"/>
              <a:t>FPGA Accelerator for StackSynth</a:t>
            </a:r>
          </a:p>
        </p:txBody>
      </p:sp>
      <p:sp>
        <p:nvSpPr>
          <p:cNvPr id="6" name="Text Placeholder 5"/>
          <p:cNvSpPr>
            <a:spLocks noGrp="1"/>
          </p:cNvSpPr>
          <p:nvPr>
            <p:ph type="body" sz="quarter" idx="13"/>
          </p:nvPr>
        </p:nvSpPr>
        <p:spPr/>
        <p:txBody>
          <a:bodyPr/>
          <a:lstStyle/>
          <a:p>
            <a:r>
              <a:rPr lang="en-US" dirty="0"/>
              <a:t>27/06/2023</a:t>
            </a:r>
          </a:p>
        </p:txBody>
      </p:sp>
    </p:spTree>
    <p:extLst>
      <p:ext uri="{BB962C8B-B14F-4D97-AF65-F5344CB8AC3E}">
        <p14:creationId xmlns:p14="http://schemas.microsoft.com/office/powerpoint/2010/main" val="4058368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16E84B-FD9B-FFB5-3F17-0B0EA516221E}"/>
              </a:ext>
            </a:extLst>
          </p:cNvPr>
          <p:cNvSpPr>
            <a:spLocks noGrp="1"/>
          </p:cNvSpPr>
          <p:nvPr>
            <p:ph idx="11"/>
          </p:nvPr>
        </p:nvSpPr>
        <p:spPr>
          <a:xfrm>
            <a:off x="457199" y="1759936"/>
            <a:ext cx="8260082" cy="2613435"/>
          </a:xfrm>
        </p:spPr>
        <p:txBody>
          <a:bodyPr/>
          <a:lstStyle/>
          <a:p>
            <a:r>
              <a:rPr lang="en-GB" dirty="0"/>
              <a:t>Checks for software interrupts, prints received CAN frame information</a:t>
            </a:r>
          </a:p>
          <a:p>
            <a:r>
              <a:rPr lang="en-GB" dirty="0"/>
              <a:t>Individual functions for controlling modules</a:t>
            </a:r>
          </a:p>
          <a:p>
            <a:pPr lvl="1"/>
            <a:r>
              <a:rPr lang="en-GB" dirty="0"/>
              <a:t>CAN Rx filter ID/mask, oscillator settings, amplifier volume</a:t>
            </a:r>
          </a:p>
          <a:p>
            <a:r>
              <a:rPr lang="en-GB" dirty="0"/>
              <a:t>Function to read CAN frames and play audio</a:t>
            </a:r>
          </a:p>
          <a:p>
            <a:r>
              <a:rPr lang="en-GB" dirty="0"/>
              <a:t>Future work: Port FreeRTOS kernel, allow tasks with initiation intervals and priorities to be handled by the FreeRTOS scheduler</a:t>
            </a:r>
          </a:p>
          <a:p>
            <a:pPr lvl="1"/>
            <a:r>
              <a:rPr lang="en-GB" dirty="0"/>
              <a:t>Requires timers and hardware interrupts, logic is in place, software to set up interrupt handlers remaining</a:t>
            </a:r>
          </a:p>
        </p:txBody>
      </p:sp>
      <p:sp>
        <p:nvSpPr>
          <p:cNvPr id="3" name="Title 2">
            <a:extLst>
              <a:ext uri="{FF2B5EF4-FFF2-40B4-BE49-F238E27FC236}">
                <a16:creationId xmlns:a16="http://schemas.microsoft.com/office/drawing/2014/main" id="{EFA70657-634A-56EC-9EFB-991F55DC88D1}"/>
              </a:ext>
            </a:extLst>
          </p:cNvPr>
          <p:cNvSpPr>
            <a:spLocks noGrp="1"/>
          </p:cNvSpPr>
          <p:nvPr>
            <p:ph type="title"/>
          </p:nvPr>
        </p:nvSpPr>
        <p:spPr/>
        <p:txBody>
          <a:bodyPr/>
          <a:lstStyle/>
          <a:p>
            <a:r>
              <a:rPr lang="en-GB" dirty="0"/>
              <a:t>Demo Program</a:t>
            </a:r>
          </a:p>
        </p:txBody>
      </p:sp>
      <p:sp>
        <p:nvSpPr>
          <p:cNvPr id="5" name="Text Placeholder 4">
            <a:extLst>
              <a:ext uri="{FF2B5EF4-FFF2-40B4-BE49-F238E27FC236}">
                <a16:creationId xmlns:a16="http://schemas.microsoft.com/office/drawing/2014/main" id="{5731F752-DDE4-4416-283F-F6BF460143AF}"/>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62CE1941-F363-B415-9DB3-6236B52F2C92}"/>
              </a:ext>
            </a:extLst>
          </p:cNvPr>
          <p:cNvSpPr>
            <a:spLocks noGrp="1"/>
          </p:cNvSpPr>
          <p:nvPr>
            <p:ph type="body" sz="quarter" idx="13"/>
          </p:nvPr>
        </p:nvSpPr>
        <p:spPr/>
        <p:txBody>
          <a:bodyPr/>
          <a:lstStyle/>
          <a:p>
            <a:r>
              <a:rPr lang="en-US" dirty="0"/>
              <a:t>27/06/2023</a:t>
            </a:r>
          </a:p>
          <a:p>
            <a:endParaRPr lang="en-GB" dirty="0"/>
          </a:p>
        </p:txBody>
      </p:sp>
    </p:spTree>
    <p:extLst>
      <p:ext uri="{BB962C8B-B14F-4D97-AF65-F5344CB8AC3E}">
        <p14:creationId xmlns:p14="http://schemas.microsoft.com/office/powerpoint/2010/main" val="181580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625146-8005-E384-393A-EAD78A8FBB04}"/>
              </a:ext>
            </a:extLst>
          </p:cNvPr>
          <p:cNvSpPr>
            <a:spLocks noGrp="1"/>
          </p:cNvSpPr>
          <p:nvPr>
            <p:ph idx="11"/>
          </p:nvPr>
        </p:nvSpPr>
        <p:spPr>
          <a:xfrm>
            <a:off x="457200" y="1759936"/>
            <a:ext cx="3950877" cy="2753788"/>
          </a:xfrm>
        </p:spPr>
        <p:txBody>
          <a:bodyPr>
            <a:normAutofit/>
          </a:bodyPr>
          <a:lstStyle/>
          <a:p>
            <a:r>
              <a:rPr lang="en-GB" dirty="0"/>
              <a:t>Phase accumulator + phase to amplitude converter</a:t>
            </a:r>
          </a:p>
          <a:p>
            <a:r>
              <a:rPr lang="en-GB" dirty="0"/>
              <a:t>Register incremented by step size each clock cycle, overflows at the specified frequency</a:t>
            </a:r>
          </a:p>
          <a:p>
            <a:r>
              <a:rPr lang="en-GB" dirty="0"/>
              <a:t>24-bit accumulator</a:t>
            </a:r>
          </a:p>
          <a:p>
            <a:pPr lvl="1"/>
            <a:r>
              <a:rPr lang="en-GB" dirty="0"/>
              <a:t>Output: 16-bit phase</a:t>
            </a:r>
          </a:p>
          <a:p>
            <a:pPr lvl="1"/>
            <a:r>
              <a:rPr lang="en-GB" dirty="0"/>
              <a:t>Error in frequency averaged out over time</a:t>
            </a:r>
          </a:p>
        </p:txBody>
      </p:sp>
      <p:sp>
        <p:nvSpPr>
          <p:cNvPr id="3" name="Title 2">
            <a:extLst>
              <a:ext uri="{FF2B5EF4-FFF2-40B4-BE49-F238E27FC236}">
                <a16:creationId xmlns:a16="http://schemas.microsoft.com/office/drawing/2014/main" id="{C78E549C-FE66-B836-AE6A-886A3D1C939F}"/>
              </a:ext>
            </a:extLst>
          </p:cNvPr>
          <p:cNvSpPr>
            <a:spLocks noGrp="1"/>
          </p:cNvSpPr>
          <p:nvPr>
            <p:ph type="title"/>
          </p:nvPr>
        </p:nvSpPr>
        <p:spPr/>
        <p:txBody>
          <a:bodyPr/>
          <a:lstStyle/>
          <a:p>
            <a:r>
              <a:rPr lang="en-GB" dirty="0"/>
              <a:t>Numerically Controlled Oscillator</a:t>
            </a:r>
          </a:p>
        </p:txBody>
      </p:sp>
      <p:sp>
        <p:nvSpPr>
          <p:cNvPr id="5" name="Text Placeholder 4">
            <a:extLst>
              <a:ext uri="{FF2B5EF4-FFF2-40B4-BE49-F238E27FC236}">
                <a16:creationId xmlns:a16="http://schemas.microsoft.com/office/drawing/2014/main" id="{8B2EB387-FB78-40C7-AD78-6A807C69591D}"/>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9739FCD8-DD9F-3163-3E14-0D01C5486D01}"/>
              </a:ext>
            </a:extLst>
          </p:cNvPr>
          <p:cNvSpPr>
            <a:spLocks noGrp="1"/>
          </p:cNvSpPr>
          <p:nvPr>
            <p:ph type="body" sz="quarter" idx="13"/>
          </p:nvPr>
        </p:nvSpPr>
        <p:spPr/>
        <p:txBody>
          <a:bodyPr/>
          <a:lstStyle/>
          <a:p>
            <a:r>
              <a:rPr lang="en-US" dirty="0"/>
              <a:t>27/06/2023</a:t>
            </a:r>
          </a:p>
          <a:p>
            <a:endParaRPr lang="en-GB" dirty="0"/>
          </a:p>
        </p:txBody>
      </p:sp>
      <p:sp>
        <p:nvSpPr>
          <p:cNvPr id="9" name="TextBox 8">
            <a:extLst>
              <a:ext uri="{FF2B5EF4-FFF2-40B4-BE49-F238E27FC236}">
                <a16:creationId xmlns:a16="http://schemas.microsoft.com/office/drawing/2014/main" id="{0AE0AB4A-8728-D851-0A64-A6E64A360819}"/>
              </a:ext>
            </a:extLst>
          </p:cNvPr>
          <p:cNvSpPr txBox="1"/>
          <p:nvPr/>
        </p:nvSpPr>
        <p:spPr>
          <a:xfrm>
            <a:off x="4735925" y="2735993"/>
            <a:ext cx="4169538" cy="1777731"/>
          </a:xfrm>
          <a:prstGeom prst="rect">
            <a:avLst/>
          </a:prstGeom>
          <a:solidFill>
            <a:srgbClr val="D4EFFC"/>
          </a:solidFill>
        </p:spPr>
        <p:txBody>
          <a:bodyPr wrap="square">
            <a:spAutoFit/>
          </a:bodyPr>
          <a:lstStyle/>
          <a:p>
            <a:pPr latinLnBrk="1">
              <a:lnSpc>
                <a:spcPct val="115000"/>
              </a:lnSpc>
              <a:spcAft>
                <a:spcPts val="1000"/>
              </a:spcAft>
            </a:pP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logic</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23</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always_comb</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 =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24'd699</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 t_freq);</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 699 approx. (2^24 / 48000) * 2</a:t>
            </a:r>
            <a:b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logic</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15</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p_step;</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always_ff</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posedge</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i_clk48)</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p_step &lt;=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1'b0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23</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9</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br>
              <a:rPr lang="en-US" sz="1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 Shift step right and truncate to 16 bits</a:t>
            </a:r>
            <a:endParaRPr lang="en-GB" sz="1200" dirty="0">
              <a:effectLst/>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39BBE4-4C0A-6800-02AB-E4614F98AED9}"/>
                  </a:ext>
                </a:extLst>
              </p:cNvPr>
              <p:cNvSpPr txBox="1"/>
              <p:nvPr/>
            </p:nvSpPr>
            <p:spPr>
              <a:xfrm>
                <a:off x="4735925" y="1759936"/>
                <a:ext cx="4169537" cy="1070999"/>
              </a:xfrm>
              <a:prstGeom prst="rect">
                <a:avLst/>
              </a:prstGeom>
              <a:noFill/>
            </p:spPr>
            <p:txBody>
              <a:bodyPr wrap="square">
                <a:spAutoFit/>
              </a:bodyPr>
              <a:lstStyle/>
              <a:p>
                <a:r>
                  <a:rPr lang="en-GB" sz="1600" dirty="0"/>
                  <a:t>Phase Step = </a:t>
                </a:r>
                <a14:m>
                  <m:oMath xmlns:m="http://schemas.openxmlformats.org/officeDocument/2006/math">
                    <m:f>
                      <m:fPr>
                        <m:ctrlPr>
                          <a:rPr lang="en-GB" sz="160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2</m:t>
                            </m:r>
                          </m:e>
                          <m:sup>
                            <m:r>
                              <a:rPr lang="en-GB" sz="1600" b="0" i="1" smtClean="0">
                                <a:latin typeface="Cambria Math" panose="02040503050406030204" pitchFamily="18" charset="0"/>
                              </a:rPr>
                              <m:t>24</m:t>
                            </m:r>
                          </m:sup>
                        </m:sSup>
                      </m:num>
                      <m:den>
                        <m:r>
                          <a:rPr lang="en-GB" sz="1600" b="0" i="1" smtClean="0">
                            <a:latin typeface="Cambria Math" panose="02040503050406030204" pitchFamily="18" charset="0"/>
                          </a:rPr>
                          <m:t>48000</m:t>
                        </m:r>
                      </m:den>
                    </m:f>
                  </m:oMath>
                </a14:m>
                <a:r>
                  <a:rPr lang="en-GB" sz="1600" dirty="0"/>
                  <a:t> × Target Frequency</a:t>
                </a:r>
              </a:p>
              <a:p>
                <a:r>
                  <a:rPr lang="en-GB" sz="1600" dirty="0"/>
                  <a:t>                    ≈ 349.525. . .× t_freq</a:t>
                </a:r>
              </a:p>
              <a:p>
                <a:r>
                  <a:rPr lang="en-GB" sz="1600" dirty="0"/>
                  <a:t>                    ≈ </a:t>
                </a:r>
                <a14:m>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699</m:t>
                        </m:r>
                      </m:num>
                      <m:den>
                        <m:r>
                          <a:rPr lang="en-GB" sz="1600" b="0" i="1" smtClean="0">
                            <a:latin typeface="Cambria Math" panose="02040503050406030204" pitchFamily="18" charset="0"/>
                          </a:rPr>
                          <m:t>2</m:t>
                        </m:r>
                      </m:den>
                    </m:f>
                  </m:oMath>
                </a14:m>
                <a:r>
                  <a:rPr lang="en-GB" sz="1600" dirty="0"/>
                  <a:t>  × t_freq</a:t>
                </a:r>
              </a:p>
            </p:txBody>
          </p:sp>
        </mc:Choice>
        <mc:Fallback xmlns="">
          <p:sp>
            <p:nvSpPr>
              <p:cNvPr id="8" name="TextBox 7">
                <a:extLst>
                  <a:ext uri="{FF2B5EF4-FFF2-40B4-BE49-F238E27FC236}">
                    <a16:creationId xmlns:a16="http://schemas.microsoft.com/office/drawing/2014/main" id="{6639BBE4-4C0A-6800-02AB-E4614F98AED9}"/>
                  </a:ext>
                </a:extLst>
              </p:cNvPr>
              <p:cNvSpPr txBox="1">
                <a:spLocks noRot="1" noChangeAspect="1" noMove="1" noResize="1" noEditPoints="1" noAdjustHandles="1" noChangeArrowheads="1" noChangeShapeType="1" noTextEdit="1"/>
              </p:cNvSpPr>
              <p:nvPr/>
            </p:nvSpPr>
            <p:spPr>
              <a:xfrm>
                <a:off x="4735925" y="1759936"/>
                <a:ext cx="4169537" cy="1070999"/>
              </a:xfrm>
              <a:prstGeom prst="rect">
                <a:avLst/>
              </a:prstGeom>
              <a:blipFill>
                <a:blip r:embed="rId3"/>
                <a:stretch>
                  <a:fillRect l="-877" b="-1714"/>
                </a:stretch>
              </a:blipFill>
            </p:spPr>
            <p:txBody>
              <a:bodyPr/>
              <a:lstStyle/>
              <a:p>
                <a:r>
                  <a:rPr lang="en-GB">
                    <a:noFill/>
                  </a:rPr>
                  <a:t> </a:t>
                </a:r>
              </a:p>
            </p:txBody>
          </p:sp>
        </mc:Fallback>
      </mc:AlternateContent>
    </p:spTree>
    <p:extLst>
      <p:ext uri="{BB962C8B-B14F-4D97-AF65-F5344CB8AC3E}">
        <p14:creationId xmlns:p14="http://schemas.microsoft.com/office/powerpoint/2010/main" val="372133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625146-8005-E384-393A-EAD78A8FBB04}"/>
              </a:ext>
            </a:extLst>
          </p:cNvPr>
          <p:cNvSpPr>
            <a:spLocks noGrp="1"/>
          </p:cNvSpPr>
          <p:nvPr>
            <p:ph idx="11"/>
          </p:nvPr>
        </p:nvSpPr>
        <p:spPr>
          <a:xfrm>
            <a:off x="457200" y="1759936"/>
            <a:ext cx="3950877" cy="2753788"/>
          </a:xfrm>
        </p:spPr>
        <p:txBody>
          <a:bodyPr>
            <a:normAutofit/>
          </a:bodyPr>
          <a:lstStyle/>
          <a:p>
            <a:r>
              <a:rPr lang="en-GB" dirty="0"/>
              <a:t>Phase accumulator + phase to amplitude converter</a:t>
            </a:r>
          </a:p>
          <a:p>
            <a:r>
              <a:rPr lang="en-GB" dirty="0"/>
              <a:t>Register incremented by step size each clock cycle, overflows at the specified frequency</a:t>
            </a:r>
          </a:p>
          <a:p>
            <a:r>
              <a:rPr lang="en-GB" dirty="0"/>
              <a:t>24-bit accumulator</a:t>
            </a:r>
          </a:p>
          <a:p>
            <a:pPr lvl="1"/>
            <a:r>
              <a:rPr lang="en-GB" dirty="0"/>
              <a:t>Output: 16-bit phase</a:t>
            </a:r>
          </a:p>
          <a:p>
            <a:pPr lvl="1"/>
            <a:r>
              <a:rPr lang="en-GB" dirty="0"/>
              <a:t>Error in frequency averaged out over time</a:t>
            </a:r>
          </a:p>
        </p:txBody>
      </p:sp>
      <p:sp>
        <p:nvSpPr>
          <p:cNvPr id="3" name="Title 2">
            <a:extLst>
              <a:ext uri="{FF2B5EF4-FFF2-40B4-BE49-F238E27FC236}">
                <a16:creationId xmlns:a16="http://schemas.microsoft.com/office/drawing/2014/main" id="{C78E549C-FE66-B836-AE6A-886A3D1C939F}"/>
              </a:ext>
            </a:extLst>
          </p:cNvPr>
          <p:cNvSpPr>
            <a:spLocks noGrp="1"/>
          </p:cNvSpPr>
          <p:nvPr>
            <p:ph type="title"/>
          </p:nvPr>
        </p:nvSpPr>
        <p:spPr/>
        <p:txBody>
          <a:bodyPr/>
          <a:lstStyle/>
          <a:p>
            <a:r>
              <a:rPr lang="en-GB" dirty="0"/>
              <a:t>Numerically Controlled Oscillator</a:t>
            </a:r>
          </a:p>
        </p:txBody>
      </p:sp>
      <p:sp>
        <p:nvSpPr>
          <p:cNvPr id="5" name="Text Placeholder 4">
            <a:extLst>
              <a:ext uri="{FF2B5EF4-FFF2-40B4-BE49-F238E27FC236}">
                <a16:creationId xmlns:a16="http://schemas.microsoft.com/office/drawing/2014/main" id="{8B2EB387-FB78-40C7-AD78-6A807C69591D}"/>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9739FCD8-DD9F-3163-3E14-0D01C5486D01}"/>
              </a:ext>
            </a:extLst>
          </p:cNvPr>
          <p:cNvSpPr>
            <a:spLocks noGrp="1"/>
          </p:cNvSpPr>
          <p:nvPr>
            <p:ph type="body" sz="quarter" idx="13"/>
          </p:nvPr>
        </p:nvSpPr>
        <p:spPr/>
        <p:txBody>
          <a:bodyPr/>
          <a:lstStyle/>
          <a:p>
            <a:r>
              <a:rPr lang="en-US" dirty="0"/>
              <a:t>27/06/2023</a:t>
            </a:r>
          </a:p>
          <a:p>
            <a:endParaRPr lang="en-GB" dirty="0"/>
          </a:p>
        </p:txBody>
      </p:sp>
      <p:pic>
        <p:nvPicPr>
          <p:cNvPr id="11" name="Picture 10">
            <a:extLst>
              <a:ext uri="{FF2B5EF4-FFF2-40B4-BE49-F238E27FC236}">
                <a16:creationId xmlns:a16="http://schemas.microsoft.com/office/drawing/2014/main" id="{7B702A21-4BC0-36A6-9597-91AA5A8F48EA}"/>
              </a:ext>
            </a:extLst>
          </p:cNvPr>
          <p:cNvPicPr>
            <a:picLocks noChangeAspect="1"/>
          </p:cNvPicPr>
          <p:nvPr/>
        </p:nvPicPr>
        <p:blipFill>
          <a:blip r:embed="rId3"/>
          <a:stretch>
            <a:fillRect/>
          </a:stretch>
        </p:blipFill>
        <p:spPr>
          <a:xfrm>
            <a:off x="457200" y="1759936"/>
            <a:ext cx="2799276" cy="27937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39BBE4-4C0A-6800-02AB-E4614F98AED9}"/>
                  </a:ext>
                </a:extLst>
              </p:cNvPr>
              <p:cNvSpPr txBox="1"/>
              <p:nvPr/>
            </p:nvSpPr>
            <p:spPr>
              <a:xfrm>
                <a:off x="4735925" y="1759936"/>
                <a:ext cx="4169537" cy="1070999"/>
              </a:xfrm>
              <a:prstGeom prst="rect">
                <a:avLst/>
              </a:prstGeom>
              <a:noFill/>
            </p:spPr>
            <p:txBody>
              <a:bodyPr wrap="square">
                <a:spAutoFit/>
              </a:bodyPr>
              <a:lstStyle/>
              <a:p>
                <a:r>
                  <a:rPr lang="en-GB" sz="1600" dirty="0"/>
                  <a:t>Phase Step = </a:t>
                </a:r>
                <a14:m>
                  <m:oMath xmlns:m="http://schemas.openxmlformats.org/officeDocument/2006/math">
                    <m:f>
                      <m:fPr>
                        <m:ctrlPr>
                          <a:rPr lang="en-GB" sz="160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2</m:t>
                            </m:r>
                          </m:e>
                          <m:sup>
                            <m:r>
                              <a:rPr lang="en-GB" sz="1600" b="0" i="1" smtClean="0">
                                <a:latin typeface="Cambria Math" panose="02040503050406030204" pitchFamily="18" charset="0"/>
                              </a:rPr>
                              <m:t>24</m:t>
                            </m:r>
                          </m:sup>
                        </m:sSup>
                      </m:num>
                      <m:den>
                        <m:r>
                          <a:rPr lang="en-GB" sz="1600" b="0" i="1" smtClean="0">
                            <a:latin typeface="Cambria Math" panose="02040503050406030204" pitchFamily="18" charset="0"/>
                          </a:rPr>
                          <m:t>48000</m:t>
                        </m:r>
                      </m:den>
                    </m:f>
                  </m:oMath>
                </a14:m>
                <a:r>
                  <a:rPr lang="en-GB" sz="1600" dirty="0"/>
                  <a:t> × Target Frequency</a:t>
                </a:r>
              </a:p>
              <a:p>
                <a:r>
                  <a:rPr lang="en-GB" sz="1600" dirty="0"/>
                  <a:t>                    ≈ 349.525. . .× t_freq</a:t>
                </a:r>
              </a:p>
              <a:p>
                <a:r>
                  <a:rPr lang="en-GB" sz="1600" dirty="0"/>
                  <a:t>                    ≈ </a:t>
                </a:r>
                <a14:m>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699</m:t>
                        </m:r>
                      </m:num>
                      <m:den>
                        <m:r>
                          <a:rPr lang="en-GB" sz="1600" b="0" i="1" smtClean="0">
                            <a:latin typeface="Cambria Math" panose="02040503050406030204" pitchFamily="18" charset="0"/>
                          </a:rPr>
                          <m:t>2</m:t>
                        </m:r>
                      </m:den>
                    </m:f>
                  </m:oMath>
                </a14:m>
                <a:r>
                  <a:rPr lang="en-GB" sz="1600" dirty="0"/>
                  <a:t>  × t_freq</a:t>
                </a:r>
              </a:p>
            </p:txBody>
          </p:sp>
        </mc:Choice>
        <mc:Fallback xmlns="">
          <p:sp>
            <p:nvSpPr>
              <p:cNvPr id="8" name="TextBox 7">
                <a:extLst>
                  <a:ext uri="{FF2B5EF4-FFF2-40B4-BE49-F238E27FC236}">
                    <a16:creationId xmlns:a16="http://schemas.microsoft.com/office/drawing/2014/main" id="{6639BBE4-4C0A-6800-02AB-E4614F98AED9}"/>
                  </a:ext>
                </a:extLst>
              </p:cNvPr>
              <p:cNvSpPr txBox="1">
                <a:spLocks noRot="1" noChangeAspect="1" noMove="1" noResize="1" noEditPoints="1" noAdjustHandles="1" noChangeArrowheads="1" noChangeShapeType="1" noTextEdit="1"/>
              </p:cNvSpPr>
              <p:nvPr/>
            </p:nvSpPr>
            <p:spPr>
              <a:xfrm>
                <a:off x="4735925" y="1759936"/>
                <a:ext cx="4169537" cy="1070999"/>
              </a:xfrm>
              <a:prstGeom prst="rect">
                <a:avLst/>
              </a:prstGeom>
              <a:blipFill>
                <a:blip r:embed="rId4"/>
                <a:stretch>
                  <a:fillRect l="-877" b="-1714"/>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AE0AB4A-8728-D851-0A64-A6E64A360819}"/>
              </a:ext>
            </a:extLst>
          </p:cNvPr>
          <p:cNvSpPr txBox="1"/>
          <p:nvPr/>
        </p:nvSpPr>
        <p:spPr>
          <a:xfrm>
            <a:off x="4735925" y="2735993"/>
            <a:ext cx="4169538" cy="1777731"/>
          </a:xfrm>
          <a:prstGeom prst="rect">
            <a:avLst/>
          </a:prstGeom>
          <a:solidFill>
            <a:srgbClr val="D4EFFC"/>
          </a:solidFill>
        </p:spPr>
        <p:txBody>
          <a:bodyPr wrap="square">
            <a:spAutoFit/>
          </a:bodyPr>
          <a:lstStyle/>
          <a:p>
            <a:pPr latinLnBrk="1">
              <a:lnSpc>
                <a:spcPct val="115000"/>
              </a:lnSpc>
              <a:spcAft>
                <a:spcPts val="1000"/>
              </a:spcAft>
            </a:pP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logic</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23</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always_comb</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 =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24'd699</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 t_freq);</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 699 approx. (2^24 / 48000) * 2</a:t>
            </a:r>
            <a:b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logic</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15</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p_step;</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always_ff</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posedge</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i_clk48)</a:t>
            </a:r>
            <a:b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p_step &lt;= {</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1'b0</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int_p_step[</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23</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US"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9</a:t>
            </a:r>
            <a:r>
              <a:rPr lang="en-US"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br>
              <a:rPr lang="en-US" sz="1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US"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 Shift step right and truncate to 16 bits</a:t>
            </a:r>
            <a:endParaRPr lang="en-GB" sz="1200"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6E07608-D213-D91A-87FC-B5A820AED503}"/>
              </a:ext>
            </a:extLst>
          </p:cNvPr>
          <p:cNvPicPr>
            <a:picLocks noChangeAspect="1"/>
          </p:cNvPicPr>
          <p:nvPr/>
        </p:nvPicPr>
        <p:blipFill>
          <a:blip r:embed="rId5"/>
          <a:stretch>
            <a:fillRect/>
          </a:stretch>
        </p:blipFill>
        <p:spPr>
          <a:xfrm>
            <a:off x="5909601" y="1767556"/>
            <a:ext cx="2777199" cy="2782715"/>
          </a:xfrm>
          <a:prstGeom prst="rect">
            <a:avLst/>
          </a:prstGeom>
        </p:spPr>
      </p:pic>
      <p:pic>
        <p:nvPicPr>
          <p:cNvPr id="15" name="Picture 14">
            <a:extLst>
              <a:ext uri="{FF2B5EF4-FFF2-40B4-BE49-F238E27FC236}">
                <a16:creationId xmlns:a16="http://schemas.microsoft.com/office/drawing/2014/main" id="{A94F6706-17A4-2339-47B1-FF9F885958F7}"/>
              </a:ext>
            </a:extLst>
          </p:cNvPr>
          <p:cNvPicPr>
            <a:picLocks noChangeAspect="1"/>
          </p:cNvPicPr>
          <p:nvPr/>
        </p:nvPicPr>
        <p:blipFill>
          <a:blip r:embed="rId6"/>
          <a:stretch>
            <a:fillRect/>
          </a:stretch>
        </p:blipFill>
        <p:spPr>
          <a:xfrm>
            <a:off x="3154672" y="1759936"/>
            <a:ext cx="2785409" cy="2793716"/>
          </a:xfrm>
          <a:prstGeom prst="rect">
            <a:avLst/>
          </a:prstGeom>
        </p:spPr>
      </p:pic>
    </p:spTree>
    <p:extLst>
      <p:ext uri="{BB962C8B-B14F-4D97-AF65-F5344CB8AC3E}">
        <p14:creationId xmlns:p14="http://schemas.microsoft.com/office/powerpoint/2010/main" val="298173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BC244-8DC0-7EB6-CEF7-FE4BF6437B74}"/>
              </a:ext>
            </a:extLst>
          </p:cNvPr>
          <p:cNvSpPr>
            <a:spLocks noGrp="1"/>
          </p:cNvSpPr>
          <p:nvPr>
            <p:ph type="title"/>
          </p:nvPr>
        </p:nvSpPr>
        <p:spPr/>
        <p:txBody>
          <a:bodyPr/>
          <a:lstStyle/>
          <a:p>
            <a:r>
              <a:rPr lang="en-GB" dirty="0"/>
              <a:t>Phase </a:t>
            </a:r>
            <a:r>
              <a:rPr lang="en-GB" dirty="0">
                <a:sym typeface="Wingdings" panose="05000000000000000000" pitchFamily="2" charset="2"/>
              </a:rPr>
              <a:t> Sine Amplitude Conversion</a:t>
            </a:r>
            <a:endParaRPr lang="en-GB" dirty="0"/>
          </a:p>
        </p:txBody>
      </p:sp>
      <p:sp>
        <p:nvSpPr>
          <p:cNvPr id="4" name="Content Placeholder 3">
            <a:extLst>
              <a:ext uri="{FF2B5EF4-FFF2-40B4-BE49-F238E27FC236}">
                <a16:creationId xmlns:a16="http://schemas.microsoft.com/office/drawing/2014/main" id="{A32DE407-9CAE-C766-1277-CB052631436C}"/>
              </a:ext>
            </a:extLst>
          </p:cNvPr>
          <p:cNvSpPr>
            <a:spLocks noGrp="1"/>
          </p:cNvSpPr>
          <p:nvPr>
            <p:ph idx="12"/>
          </p:nvPr>
        </p:nvSpPr>
        <p:spPr>
          <a:xfrm>
            <a:off x="5516879" y="1759936"/>
            <a:ext cx="3169921" cy="2766344"/>
          </a:xfrm>
        </p:spPr>
        <p:txBody>
          <a:bodyPr/>
          <a:lstStyle/>
          <a:p>
            <a:r>
              <a:rPr lang="en-GB" dirty="0"/>
              <a:t>Scaled version of the Bhaskara I approximation</a:t>
            </a:r>
            <a:r>
              <a:rPr lang="en-GB" baseline="30000" dirty="0"/>
              <a:t>[2]</a:t>
            </a:r>
          </a:p>
          <a:p>
            <a:r>
              <a:rPr lang="en-GB" dirty="0"/>
              <a:t>Adjusted to have input and output ranges of 0 – 65535 </a:t>
            </a:r>
          </a:p>
          <a:p>
            <a:r>
              <a:rPr lang="en-GB" dirty="0"/>
              <a:t>Forms a quarter sine wave</a:t>
            </a:r>
          </a:p>
          <a:p>
            <a:r>
              <a:rPr lang="en-GB" dirty="0"/>
              <a:t>Large divide (~35-bits) requires lots of logic elements, and does not fit on the ECP5-25F</a:t>
            </a:r>
          </a:p>
        </p:txBody>
      </p:sp>
      <p:sp>
        <p:nvSpPr>
          <p:cNvPr id="5" name="Text Placeholder 4">
            <a:extLst>
              <a:ext uri="{FF2B5EF4-FFF2-40B4-BE49-F238E27FC236}">
                <a16:creationId xmlns:a16="http://schemas.microsoft.com/office/drawing/2014/main" id="{0074F0B3-DDFC-527D-F566-C9D9C04AD07C}"/>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10CE11D0-EBA3-70E0-5822-FC5D001FDAB7}"/>
              </a:ext>
            </a:extLst>
          </p:cNvPr>
          <p:cNvSpPr>
            <a:spLocks noGrp="1"/>
          </p:cNvSpPr>
          <p:nvPr>
            <p:ph type="body" sz="quarter" idx="13"/>
          </p:nvPr>
        </p:nvSpPr>
        <p:spPr/>
        <p:txBody>
          <a:bodyPr/>
          <a:lstStyle/>
          <a:p>
            <a:r>
              <a:rPr lang="en-US" dirty="0"/>
              <a:t>27/06/2023</a:t>
            </a:r>
          </a:p>
          <a:p>
            <a:endParaRPr lang="en-GB" dirty="0"/>
          </a:p>
        </p:txBody>
      </p:sp>
      <p:pic>
        <p:nvPicPr>
          <p:cNvPr id="7" name="Picture" descr="Polynomial approximation of sine wave">
            <a:extLst>
              <a:ext uri="{FF2B5EF4-FFF2-40B4-BE49-F238E27FC236}">
                <a16:creationId xmlns:a16="http://schemas.microsoft.com/office/drawing/2014/main" id="{6DABDFF3-85A1-D06A-3BC4-67501AD88D15}"/>
              </a:ext>
            </a:extLst>
          </p:cNvPr>
          <p:cNvPicPr>
            <a:picLocks noGrp="1"/>
          </p:cNvPicPr>
          <p:nvPr>
            <p:ph idx="11"/>
          </p:nvPr>
        </p:nvPicPr>
        <p:blipFill>
          <a:blip r:embed="rId3"/>
          <a:stretch>
            <a:fillRect/>
          </a:stretch>
        </p:blipFill>
        <p:spPr bwMode="auto">
          <a:xfrm>
            <a:off x="457200" y="1759936"/>
            <a:ext cx="4892042" cy="2397991"/>
          </a:xfrm>
          <a:prstGeom prst="rect">
            <a:avLst/>
          </a:prstGeom>
          <a:noFill/>
          <a:ln w="9525">
            <a:noFill/>
            <a:headEnd/>
            <a:tailEnd/>
          </a:ln>
        </p:spPr>
      </p:pic>
      <p:sp>
        <p:nvSpPr>
          <p:cNvPr id="12" name="TextBox 11">
            <a:extLst>
              <a:ext uri="{FF2B5EF4-FFF2-40B4-BE49-F238E27FC236}">
                <a16:creationId xmlns:a16="http://schemas.microsoft.com/office/drawing/2014/main" id="{3930182B-594B-D26F-C898-2897ECD94E3D}"/>
              </a:ext>
            </a:extLst>
          </p:cNvPr>
          <p:cNvSpPr txBox="1"/>
          <p:nvPr/>
        </p:nvSpPr>
        <p:spPr>
          <a:xfrm>
            <a:off x="457199" y="4157928"/>
            <a:ext cx="4666662" cy="215444"/>
          </a:xfrm>
          <a:prstGeom prst="rect">
            <a:avLst/>
          </a:prstGeom>
          <a:noFill/>
        </p:spPr>
        <p:txBody>
          <a:bodyPr wrap="none" rtlCol="0">
            <a:spAutoFit/>
          </a:bodyPr>
          <a:lstStyle/>
          <a:p>
            <a:r>
              <a:rPr lang="en-GB" sz="800" dirty="0"/>
              <a:t>Image: Screenshot of Desmos Graphing Calculator, Available: </a:t>
            </a:r>
            <a:r>
              <a:rPr lang="en-GB" sz="800" dirty="0">
                <a:hlinkClick r:id="rId4"/>
              </a:rPr>
              <a:t>https://www.desmos.com/calculator</a:t>
            </a:r>
            <a:endParaRPr lang="en-GB" sz="800" dirty="0"/>
          </a:p>
        </p:txBody>
      </p:sp>
      <p:sp>
        <p:nvSpPr>
          <p:cNvPr id="13" name="TextBox 12">
            <a:extLst>
              <a:ext uri="{FF2B5EF4-FFF2-40B4-BE49-F238E27FC236}">
                <a16:creationId xmlns:a16="http://schemas.microsoft.com/office/drawing/2014/main" id="{A7870E17-BE1E-C84B-2154-42B408559806}"/>
              </a:ext>
            </a:extLst>
          </p:cNvPr>
          <p:cNvSpPr txBox="1"/>
          <p:nvPr/>
        </p:nvSpPr>
        <p:spPr>
          <a:xfrm>
            <a:off x="0" y="4851348"/>
            <a:ext cx="6590266" cy="215444"/>
          </a:xfrm>
          <a:prstGeom prst="rect">
            <a:avLst/>
          </a:prstGeom>
          <a:noFill/>
        </p:spPr>
        <p:txBody>
          <a:bodyPr wrap="none" rtlCol="0">
            <a:spAutoFit/>
          </a:bodyPr>
          <a:lstStyle/>
          <a:p>
            <a:r>
              <a:rPr lang="en-GB" sz="800" dirty="0"/>
              <a:t>[2]: Bhaskara I approximation mentioned in </a:t>
            </a:r>
            <a:r>
              <a:rPr lang="en-GB" sz="800" b="1" dirty="0"/>
              <a:t>Approximating the Sine Function</a:t>
            </a:r>
            <a:r>
              <a:rPr lang="en-GB" sz="800" dirty="0"/>
              <a:t>, Available: </a:t>
            </a:r>
            <a:r>
              <a:rPr lang="en-GB" sz="800" dirty="0">
                <a:hlinkClick r:id="rId5"/>
              </a:rPr>
              <a:t>http://datagenetics.com/blog/july12019/index.html</a:t>
            </a:r>
            <a:endParaRPr lang="en-GB" sz="800" dirty="0"/>
          </a:p>
        </p:txBody>
      </p:sp>
      <p:pic>
        <p:nvPicPr>
          <p:cNvPr id="2" name="Picture" descr="Polynomial approximation of sine wave">
            <a:extLst>
              <a:ext uri="{FF2B5EF4-FFF2-40B4-BE49-F238E27FC236}">
                <a16:creationId xmlns:a16="http://schemas.microsoft.com/office/drawing/2014/main" id="{E23D3267-ED4D-918B-DA2B-9C68639A95B3}"/>
              </a:ext>
            </a:extLst>
          </p:cNvPr>
          <p:cNvPicPr>
            <a:picLocks/>
          </p:cNvPicPr>
          <p:nvPr/>
        </p:nvPicPr>
        <p:blipFill rotWithShape="1">
          <a:blip r:embed="rId3"/>
          <a:srcRect l="4050" t="2596" r="77570" b="83782"/>
          <a:stretch/>
        </p:blipFill>
        <p:spPr bwMode="auto">
          <a:xfrm>
            <a:off x="457200" y="1759935"/>
            <a:ext cx="3101340" cy="1126724"/>
          </a:xfrm>
          <a:prstGeom prst="rect">
            <a:avLst/>
          </a:prstGeom>
          <a:noFill/>
          <a:ln w="9525">
            <a:noFill/>
            <a:headEnd/>
            <a:tailEnd/>
          </a:ln>
        </p:spPr>
      </p:pic>
    </p:spTree>
    <p:extLst>
      <p:ext uri="{BB962C8B-B14F-4D97-AF65-F5344CB8AC3E}">
        <p14:creationId xmlns:p14="http://schemas.microsoft.com/office/powerpoint/2010/main" val="59692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6018004-FD7A-2729-FD96-2920448DBBD5}"/>
                  </a:ext>
                </a:extLst>
              </p:cNvPr>
              <p:cNvSpPr>
                <a:spLocks noGrp="1"/>
              </p:cNvSpPr>
              <p:nvPr>
                <p:ph idx="11"/>
              </p:nvPr>
            </p:nvSpPr>
            <p:spPr>
              <a:xfrm>
                <a:off x="457200" y="1759936"/>
                <a:ext cx="8226459" cy="2613435"/>
              </a:xfrm>
            </p:spPr>
            <p:txBody>
              <a:bodyPr/>
              <a:lstStyle/>
              <a:p>
                <a:pPr marL="0" indent="0">
                  <a:buNone/>
                </a:pPr>
                <a14:m>
                  <m:oMath xmlns:m="http://schemas.openxmlformats.org/officeDocument/2006/math">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d>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m>
                          <m:mPr>
                            <m:mcs>
                              <m:mc>
                                <m:mcPr>
                                  <m:count m:val="2"/>
                                  <m:mcJc m:val="center"/>
                                </m:mcPr>
                              </m:mc>
                            </m:mcs>
                            <m:ctrlPr>
                              <a:rPr lang="en-GB" b="0" i="1" smtClean="0">
                                <a:latin typeface="Cambria Math" panose="02040503050406030204" pitchFamily="18" charset="0"/>
                                <a:ea typeface="Cambria Math" panose="02040503050406030204" pitchFamily="18" charset="0"/>
                              </a:rPr>
                            </m:ctrlPr>
                          </m:mPr>
                          <m:mr>
                            <m:e>
                              <m:r>
                                <m:rPr>
                                  <m:sty m:val="p"/>
                                  <m:brk m:alnAt="7"/>
                                </m:rPr>
                                <a:rPr lang="en-GB" b="0" i="0" smtClean="0">
                                  <a:latin typeface="Cambria Math" panose="02040503050406030204" pitchFamily="18" charset="0"/>
                                  <a:ea typeface="Cambria Math" panose="02040503050406030204" pitchFamily="18" charset="0"/>
                                </a:rPr>
                                <m:t>c</m:t>
                              </m:r>
                              <m:r>
                                <m:rPr>
                                  <m:sty m:val="p"/>
                                </m:rPr>
                                <a:rPr lang="en-GB" b="0" i="0" smtClean="0">
                                  <a:latin typeface="Cambria Math" panose="02040503050406030204" pitchFamily="18" charset="0"/>
                                  <a:ea typeface="Cambria Math" panose="02040503050406030204" pitchFamily="18" charset="0"/>
                                </a:rPr>
                                <m:t>os</m:t>
                              </m:r>
                              <m:r>
                                <m:rPr>
                                  <m:brk m:alnAt="7"/>
                                </m:rP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e>
                            <m:e>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sin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e>
                          </m:mr>
                          <m:mr>
                            <m:e>
                              <m:r>
                                <m:rPr>
                                  <m:sty m:val="p"/>
                                </m:rPr>
                                <a:rPr lang="en-GB" b="0" i="0" smtClean="0">
                                  <a:latin typeface="Cambria Math" panose="02040503050406030204" pitchFamily="18" charset="0"/>
                                  <a:ea typeface="Cambria Math" panose="02040503050406030204" pitchFamily="18" charset="0"/>
                                </a:rPr>
                                <m:t>sin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e>
                            <m:e>
                              <m:r>
                                <m:rPr>
                                  <m:sty m:val="p"/>
                                </m:rPr>
                                <a:rPr lang="en-GB" b="0" i="0" smtClean="0">
                                  <a:latin typeface="Cambria Math" panose="02040503050406030204" pitchFamily="18" charset="0"/>
                                  <a:ea typeface="Cambria Math" panose="02040503050406030204" pitchFamily="18" charset="0"/>
                                </a:rPr>
                                <m:t>cos</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e>
                          </m:mr>
                        </m:m>
                      </m:e>
                    </m:d>
                  </m:oMath>
                </a14:m>
                <a:r>
                  <a:rPr lang="en-GB" b="0" i="1" dirty="0">
                    <a:latin typeface="Cambria Math" panose="02040503050406030204" pitchFamily="18" charset="0"/>
                    <a:ea typeface="Cambria Math" panose="02040503050406030204" pitchFamily="18" charset="0"/>
                  </a:rPr>
                  <a:t> </a:t>
                </a:r>
                <a:r>
                  <a:rPr lang="en-GB" b="0" dirty="0">
                    <a:latin typeface="Cambria Math" panose="02040503050406030204" pitchFamily="18" charset="0"/>
                    <a:ea typeface="Cambria Math" panose="02040503050406030204" pitchFamily="18" charset="0"/>
                  </a:rPr>
                  <a:t>where  </a:t>
                </a:r>
                <a14:m>
                  <m:oMath xmlns:m="http://schemas.openxmlformats.org/officeDocument/2006/math">
                    <m:r>
                      <a:rPr lang="en-GB"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2</m:t>
                            </m:r>
                          </m:e>
                          <m:sup>
                            <m:r>
                              <a:rPr lang="en-GB" b="0" i="1" smtClean="0">
                                <a:latin typeface="Cambria Math" panose="02040503050406030204" pitchFamily="18" charset="0"/>
                                <a:ea typeface="Cambria Math" panose="02040503050406030204" pitchFamily="18" charset="0"/>
                              </a:rPr>
                              <m:t>16</m:t>
                            </m:r>
                          </m:sup>
                        </m:sSup>
                      </m:den>
                    </m:f>
                    <m:r>
                      <a:rPr lang="en-GB" b="0" i="1" smtClean="0">
                        <a:latin typeface="Cambria Math" panose="02040503050406030204" pitchFamily="18" charset="0"/>
                        <a:ea typeface="Cambria Math" panose="02040503050406030204" pitchFamily="18" charset="0"/>
                      </a:rPr>
                      <m:t>𝑝</m:t>
                    </m:r>
                  </m:oMath>
                </a14:m>
                <a:r>
                  <a:rPr lang="en-GB" b="0" i="1" dirty="0">
                    <a:latin typeface="Cambria Math" panose="02040503050406030204" pitchFamily="18" charset="0"/>
                    <a:ea typeface="Cambria Math" panose="02040503050406030204" pitchFamily="18" charset="0"/>
                  </a:rPr>
                  <a:t>     </a:t>
                </a:r>
                <a:r>
                  <a:rPr lang="en-GB" b="0" dirty="0">
                    <a:latin typeface="Cambria Math" panose="02040503050406030204" pitchFamily="18" charset="0"/>
                    <a:ea typeface="Cambria Math" panose="02040503050406030204" pitchFamily="18" charset="0"/>
                    <a:sym typeface="Wingdings" panose="05000000000000000000" pitchFamily="2" charset="2"/>
                  </a:rPr>
                  <a:t></a:t>
                </a:r>
                <a:r>
                  <a:rPr lang="en-GB" b="0" i="1" dirty="0">
                    <a:latin typeface="Cambria Math" panose="02040503050406030204" pitchFamily="18" charset="0"/>
                    <a:ea typeface="Cambria Math" panose="02040503050406030204" pitchFamily="18" charset="0"/>
                  </a:rPr>
                  <a:t>    </a:t>
                </a:r>
                <a14:m>
                  <m:oMath xmlns:m="http://schemas.openxmlformats.org/officeDocument/2006/math">
                    <m:r>
                      <a:rPr lang="en-GB" b="0" i="1" smtClean="0">
                        <a:latin typeface="Cambria Math" panose="02040503050406030204" pitchFamily="18" charset="0"/>
                      </a:rPr>
                      <m:t>𝑇</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m:t>
                            </m:r>
                            <m:r>
                              <a:rPr lang="en-GB" b="0" i="1" smtClean="0">
                                <a:latin typeface="Cambria Math" panose="02040503050406030204" pitchFamily="18" charset="0"/>
                              </a:rPr>
                              <m:t>𝑘</m:t>
                            </m:r>
                          </m:sup>
                        </m:sSup>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m:t>
                                  </m:r>
                                  <m:r>
                                    <a:rPr lang="en-GB" b="0" i="1" smtClean="0">
                                      <a:latin typeface="Cambria Math" panose="02040503050406030204" pitchFamily="18" charset="0"/>
                                    </a:rPr>
                                    <m:t>𝑘</m:t>
                                  </m:r>
                                </m:sup>
                              </m:sSup>
                            </m:e>
                          </m:mr>
                          <m:mr>
                            <m:e>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m:t>
                                  </m:r>
                                  <m:r>
                                    <a:rPr lang="en-GB" b="0" i="1" smtClean="0">
                                      <a:latin typeface="Cambria Math" panose="02040503050406030204" pitchFamily="18" charset="0"/>
                                    </a:rPr>
                                    <m:t>𝑘</m:t>
                                  </m:r>
                                </m:sup>
                              </m:sSup>
                            </m:e>
                            <m:e>
                              <m:r>
                                <a:rPr lang="en-GB" b="0" i="1" smtClean="0">
                                  <a:latin typeface="Cambria Math" panose="02040503050406030204" pitchFamily="18" charset="0"/>
                                </a:rPr>
                                <m:t>1</m:t>
                              </m:r>
                            </m:e>
                          </m:mr>
                        </m:m>
                      </m:e>
                    </m:d>
                  </m:oMath>
                </a14:m>
                <a:r>
                  <a:rPr lang="en-GB" dirty="0"/>
                  <a:t> </a:t>
                </a:r>
              </a:p>
            </p:txBody>
          </p:sp>
        </mc:Choice>
        <mc:Fallback xmlns="">
          <p:sp>
            <p:nvSpPr>
              <p:cNvPr id="2" name="Content Placeholder 1">
                <a:extLst>
                  <a:ext uri="{FF2B5EF4-FFF2-40B4-BE49-F238E27FC236}">
                    <a16:creationId xmlns:a16="http://schemas.microsoft.com/office/drawing/2014/main" id="{46018004-FD7A-2729-FD96-2920448DBBD5}"/>
                  </a:ext>
                </a:extLst>
              </p:cNvPr>
              <p:cNvSpPr>
                <a:spLocks noGrp="1" noRot="1" noChangeAspect="1" noMove="1" noResize="1" noEditPoints="1" noAdjustHandles="1" noChangeArrowheads="1" noChangeShapeType="1" noTextEdit="1"/>
              </p:cNvSpPr>
              <p:nvPr>
                <p:ph idx="11"/>
              </p:nvPr>
            </p:nvSpPr>
            <p:spPr>
              <a:xfrm>
                <a:off x="457200" y="1759936"/>
                <a:ext cx="8226459" cy="2613435"/>
              </a:xfrm>
              <a:blipFill>
                <a:blip r:embed="rId3"/>
                <a:stretch>
                  <a:fillRect/>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D9CC4B68-8221-F7CA-DD0D-D6CEE0AA5CDC}"/>
              </a:ext>
            </a:extLst>
          </p:cNvPr>
          <p:cNvSpPr>
            <a:spLocks noGrp="1"/>
          </p:cNvSpPr>
          <p:nvPr>
            <p:ph type="title"/>
          </p:nvPr>
        </p:nvSpPr>
        <p:spPr/>
        <p:txBody>
          <a:bodyPr/>
          <a:lstStyle/>
          <a:p>
            <a:r>
              <a:rPr lang="en-GB" dirty="0"/>
              <a:t>CORDIC</a:t>
            </a:r>
          </a:p>
        </p:txBody>
      </p:sp>
      <p:sp>
        <p:nvSpPr>
          <p:cNvPr id="5" name="Text Placeholder 4">
            <a:extLst>
              <a:ext uri="{FF2B5EF4-FFF2-40B4-BE49-F238E27FC236}">
                <a16:creationId xmlns:a16="http://schemas.microsoft.com/office/drawing/2014/main" id="{66C088F0-82D7-4A71-E42A-AB07709A268C}"/>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38D2BCD3-2EF9-5FD3-96EF-99DC4D74FA69}"/>
              </a:ext>
            </a:extLst>
          </p:cNvPr>
          <p:cNvSpPr>
            <a:spLocks noGrp="1"/>
          </p:cNvSpPr>
          <p:nvPr>
            <p:ph type="body" sz="quarter" idx="13"/>
          </p:nvPr>
        </p:nvSpPr>
        <p:spPr/>
        <p:txBody>
          <a:bodyPr/>
          <a:lstStyle/>
          <a:p>
            <a:r>
              <a:rPr lang="en-US" dirty="0"/>
              <a:t>27/06/2023</a:t>
            </a:r>
          </a:p>
          <a:p>
            <a:endParaRPr lang="en-GB" dirty="0"/>
          </a:p>
        </p:txBody>
      </p:sp>
      <p:sp>
        <p:nvSpPr>
          <p:cNvPr id="7" name="Title 2">
            <a:extLst>
              <a:ext uri="{FF2B5EF4-FFF2-40B4-BE49-F238E27FC236}">
                <a16:creationId xmlns:a16="http://schemas.microsoft.com/office/drawing/2014/main" id="{E0EFC64F-2601-A4B4-A009-882E4C0CC534}"/>
              </a:ext>
            </a:extLst>
          </p:cNvPr>
          <p:cNvSpPr txBox="1">
            <a:spLocks/>
          </p:cNvSpPr>
          <p:nvPr/>
        </p:nvSpPr>
        <p:spPr>
          <a:xfrm>
            <a:off x="3451860" y="1111389"/>
            <a:ext cx="5234940" cy="380667"/>
          </a:xfrm>
          <a:prstGeom prst="rect">
            <a:avLst/>
          </a:prstGeom>
        </p:spPr>
        <p:txBody>
          <a:bodyPr vert="horz" lIns="0" tIns="45720" rIns="0" bIns="0" rtlCol="0" anchor="ctr">
            <a:noAutofit/>
          </a:bodyPr>
          <a:lstStyle>
            <a:lvl1pPr algn="l" defTabSz="457200" rtl="0" eaLnBrk="1" latinLnBrk="0" hangingPunct="1">
              <a:spcBef>
                <a:spcPct val="0"/>
              </a:spcBef>
              <a:buNone/>
              <a:defRPr sz="2400" b="1" kern="1200">
                <a:solidFill>
                  <a:srgbClr val="003E74"/>
                </a:solidFill>
                <a:latin typeface="Arial"/>
                <a:ea typeface="+mj-ea"/>
                <a:cs typeface="Arial"/>
              </a:defRPr>
            </a:lvl1pPr>
          </a:lstStyle>
          <a:p>
            <a:pPr algn="r"/>
            <a:r>
              <a:rPr lang="en-GB" dirty="0"/>
              <a:t>CO</a:t>
            </a:r>
            <a:r>
              <a:rPr lang="en-GB" b="0" dirty="0"/>
              <a:t>ordinate </a:t>
            </a:r>
            <a:r>
              <a:rPr lang="en-GB" dirty="0"/>
              <a:t>R</a:t>
            </a:r>
            <a:r>
              <a:rPr lang="en-GB" b="0" dirty="0"/>
              <a:t>otation </a:t>
            </a:r>
            <a:r>
              <a:rPr lang="en-GB" dirty="0"/>
              <a:t>DI</a:t>
            </a:r>
            <a:r>
              <a:rPr lang="en-GB" b="0" dirty="0"/>
              <a:t>gital </a:t>
            </a:r>
            <a:r>
              <a:rPr lang="en-GB" dirty="0"/>
              <a:t>C</a:t>
            </a:r>
            <a:r>
              <a:rPr lang="en-GB" b="0" dirty="0"/>
              <a:t>omputer</a:t>
            </a:r>
          </a:p>
        </p:txBody>
      </p:sp>
      <p:grpSp>
        <p:nvGrpSpPr>
          <p:cNvPr id="17" name="Content Placeholder 15">
            <a:extLst>
              <a:ext uri="{FF2B5EF4-FFF2-40B4-BE49-F238E27FC236}">
                <a16:creationId xmlns:a16="http://schemas.microsoft.com/office/drawing/2014/main" id="{4724C0E2-1B08-51D8-F64F-CFF28C0D585C}"/>
              </a:ext>
            </a:extLst>
          </p:cNvPr>
          <p:cNvGrpSpPr/>
          <p:nvPr/>
        </p:nvGrpSpPr>
        <p:grpSpPr>
          <a:xfrm>
            <a:off x="410655" y="2322355"/>
            <a:ext cx="2634345" cy="2314354"/>
            <a:chOff x="3255893" y="2035664"/>
            <a:chExt cx="2959157" cy="2599711"/>
          </a:xfrm>
        </p:grpSpPr>
        <p:sp>
          <p:nvSpPr>
            <p:cNvPr id="19" name="Freeform: Shape 18">
              <a:extLst>
                <a:ext uri="{FF2B5EF4-FFF2-40B4-BE49-F238E27FC236}">
                  <a16:creationId xmlns:a16="http://schemas.microsoft.com/office/drawing/2014/main" id="{9302EF47-4F07-8C5D-16F0-1684EBF9341A}"/>
                </a:ext>
              </a:extLst>
            </p:cNvPr>
            <p:cNvSpPr/>
            <p:nvPr/>
          </p:nvSpPr>
          <p:spPr>
            <a:xfrm>
              <a:off x="3255893" y="2249760"/>
              <a:ext cx="2373960" cy="2372107"/>
            </a:xfrm>
            <a:custGeom>
              <a:avLst/>
              <a:gdLst>
                <a:gd name="connsiteX0" fmla="*/ 2374073 w 2373960"/>
                <a:gd name="connsiteY0" fmla="*/ 1186185 h 2372107"/>
                <a:gd name="connsiteX1" fmla="*/ 1187092 w 2373960"/>
                <a:gd name="connsiteY1" fmla="*/ 2372239 h 2372107"/>
                <a:gd name="connsiteX2" fmla="*/ 112 w 2373960"/>
                <a:gd name="connsiteY2" fmla="*/ 1186185 h 2372107"/>
                <a:gd name="connsiteX3" fmla="*/ 1187092 w 2373960"/>
                <a:gd name="connsiteY3" fmla="*/ 131 h 2372107"/>
                <a:gd name="connsiteX4" fmla="*/ 2374073 w 2373960"/>
                <a:gd name="connsiteY4" fmla="*/ 1186185 h 2372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960" h="2372107">
                  <a:moveTo>
                    <a:pt x="2374073" y="1186185"/>
                  </a:moveTo>
                  <a:cubicBezTo>
                    <a:pt x="2374073" y="1841250"/>
                    <a:pt x="1842669" y="2372239"/>
                    <a:pt x="1187092" y="2372239"/>
                  </a:cubicBezTo>
                  <a:cubicBezTo>
                    <a:pt x="531551" y="2372239"/>
                    <a:pt x="112" y="1841250"/>
                    <a:pt x="112" y="1186185"/>
                  </a:cubicBezTo>
                  <a:cubicBezTo>
                    <a:pt x="112" y="531157"/>
                    <a:pt x="531551" y="131"/>
                    <a:pt x="1187092" y="131"/>
                  </a:cubicBezTo>
                  <a:cubicBezTo>
                    <a:pt x="1842669" y="131"/>
                    <a:pt x="2374073" y="531157"/>
                    <a:pt x="2374073" y="1186185"/>
                  </a:cubicBezTo>
                </a:path>
              </a:pathLst>
            </a:custGeom>
            <a:noFill/>
            <a:ln w="9256" cap="flat">
              <a:solidFill>
                <a:srgbClr val="000000"/>
              </a:solid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547B9AB2-B027-DF73-F6D8-9418CE5BE8F6}"/>
                </a:ext>
              </a:extLst>
            </p:cNvPr>
            <p:cNvSpPr/>
            <p:nvPr/>
          </p:nvSpPr>
          <p:spPr>
            <a:xfrm>
              <a:off x="4442873" y="2063462"/>
              <a:ext cx="9273" cy="1372351"/>
            </a:xfrm>
            <a:custGeom>
              <a:avLst/>
              <a:gdLst>
                <a:gd name="connsiteX0" fmla="*/ 112 w 9273"/>
                <a:gd name="connsiteY0" fmla="*/ 67 h 1372351"/>
                <a:gd name="connsiteX1" fmla="*/ 112 w 9273"/>
                <a:gd name="connsiteY1" fmla="*/ 1372418 h 1372351"/>
              </a:gdLst>
              <a:ahLst/>
              <a:cxnLst>
                <a:cxn ang="0">
                  <a:pos x="connsiteX0" y="connsiteY0"/>
                </a:cxn>
                <a:cxn ang="0">
                  <a:pos x="connsiteX1" y="connsiteY1"/>
                </a:cxn>
              </a:cxnLst>
              <a:rect l="l" t="t" r="r" b="b"/>
              <a:pathLst>
                <a:path w="9273" h="1372351">
                  <a:moveTo>
                    <a:pt x="112" y="67"/>
                  </a:moveTo>
                  <a:lnTo>
                    <a:pt x="112" y="1372418"/>
                  </a:lnTo>
                </a:path>
              </a:pathLst>
            </a:custGeom>
            <a:noFill/>
            <a:ln w="9256" cap="flat">
              <a:solidFill>
                <a:srgbClr val="000000"/>
              </a:solid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A78D196C-F1BD-731B-0FD7-97FA1D79F886}"/>
                </a:ext>
              </a:extLst>
            </p:cNvPr>
            <p:cNvSpPr/>
            <p:nvPr/>
          </p:nvSpPr>
          <p:spPr>
            <a:xfrm>
              <a:off x="4424327" y="2035664"/>
              <a:ext cx="37093" cy="37064"/>
            </a:xfrm>
            <a:custGeom>
              <a:avLst/>
              <a:gdLst>
                <a:gd name="connsiteX0" fmla="*/ 18659 w 37093"/>
                <a:gd name="connsiteY0" fmla="*/ 1 h 37064"/>
                <a:gd name="connsiteX1" fmla="*/ 37206 w 37093"/>
                <a:gd name="connsiteY1" fmla="*/ 37065 h 37064"/>
                <a:gd name="connsiteX2" fmla="*/ 18659 w 37093"/>
                <a:gd name="connsiteY2" fmla="*/ 27799 h 37064"/>
                <a:gd name="connsiteX3" fmla="*/ 112 w 37093"/>
                <a:gd name="connsiteY3" fmla="*/ 37065 h 37064"/>
              </a:gdLst>
              <a:ahLst/>
              <a:cxnLst>
                <a:cxn ang="0">
                  <a:pos x="connsiteX0" y="connsiteY0"/>
                </a:cxn>
                <a:cxn ang="0">
                  <a:pos x="connsiteX1" y="connsiteY1"/>
                </a:cxn>
                <a:cxn ang="0">
                  <a:pos x="connsiteX2" y="connsiteY2"/>
                </a:cxn>
                <a:cxn ang="0">
                  <a:pos x="connsiteX3" y="connsiteY3"/>
                </a:cxn>
              </a:cxnLst>
              <a:rect l="l" t="t" r="r" b="b"/>
              <a:pathLst>
                <a:path w="37093" h="37064">
                  <a:moveTo>
                    <a:pt x="18659" y="1"/>
                  </a:moveTo>
                  <a:lnTo>
                    <a:pt x="37206" y="37065"/>
                  </a:lnTo>
                  <a:lnTo>
                    <a:pt x="18659" y="27799"/>
                  </a:lnTo>
                  <a:lnTo>
                    <a:pt x="112" y="37065"/>
                  </a:lnTo>
                  <a:close/>
                </a:path>
              </a:pathLst>
            </a:custGeom>
            <a:solidFill>
              <a:srgbClr val="000000"/>
            </a:solidFill>
            <a:ln w="9256" cap="flat">
              <a:solidFill>
                <a:srgbClr val="000000"/>
              </a:solid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2FC2DDF3-F1C6-EC6B-3D17-54A44AC12F25}"/>
                </a:ext>
              </a:extLst>
            </p:cNvPr>
            <p:cNvSpPr/>
            <p:nvPr/>
          </p:nvSpPr>
          <p:spPr>
            <a:xfrm>
              <a:off x="4442873" y="3435814"/>
              <a:ext cx="1744356" cy="9266"/>
            </a:xfrm>
            <a:custGeom>
              <a:avLst/>
              <a:gdLst>
                <a:gd name="connsiteX0" fmla="*/ 1744552 w 1744356"/>
                <a:gd name="connsiteY0" fmla="*/ 131 h 9266"/>
                <a:gd name="connsiteX1" fmla="*/ 195 w 1744356"/>
                <a:gd name="connsiteY1" fmla="*/ 131 h 9266"/>
              </a:gdLst>
              <a:ahLst/>
              <a:cxnLst>
                <a:cxn ang="0">
                  <a:pos x="connsiteX0" y="connsiteY0"/>
                </a:cxn>
                <a:cxn ang="0">
                  <a:pos x="connsiteX1" y="connsiteY1"/>
                </a:cxn>
              </a:cxnLst>
              <a:rect l="l" t="t" r="r" b="b"/>
              <a:pathLst>
                <a:path w="1744356" h="9266">
                  <a:moveTo>
                    <a:pt x="1744552" y="131"/>
                  </a:moveTo>
                  <a:lnTo>
                    <a:pt x="195" y="131"/>
                  </a:lnTo>
                </a:path>
              </a:pathLst>
            </a:custGeom>
            <a:noFill/>
            <a:ln w="9256" cap="flat">
              <a:solidFill>
                <a:srgbClr val="000000"/>
              </a:solid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C0A7C472-EE3F-EBA6-6A28-087121631B3F}"/>
                </a:ext>
              </a:extLst>
            </p:cNvPr>
            <p:cNvSpPr/>
            <p:nvPr/>
          </p:nvSpPr>
          <p:spPr>
            <a:xfrm>
              <a:off x="6177957" y="3417282"/>
              <a:ext cx="37093" cy="37064"/>
            </a:xfrm>
            <a:custGeom>
              <a:avLst/>
              <a:gdLst>
                <a:gd name="connsiteX0" fmla="*/ 37371 w 37093"/>
                <a:gd name="connsiteY0" fmla="*/ 18663 h 37064"/>
                <a:gd name="connsiteX1" fmla="*/ 278 w 37093"/>
                <a:gd name="connsiteY1" fmla="*/ 37196 h 37064"/>
                <a:gd name="connsiteX2" fmla="*/ 9551 w 37093"/>
                <a:gd name="connsiteY2" fmla="*/ 18663 h 37064"/>
                <a:gd name="connsiteX3" fmla="*/ 278 w 37093"/>
                <a:gd name="connsiteY3" fmla="*/ 131 h 37064"/>
              </a:gdLst>
              <a:ahLst/>
              <a:cxnLst>
                <a:cxn ang="0">
                  <a:pos x="connsiteX0" y="connsiteY0"/>
                </a:cxn>
                <a:cxn ang="0">
                  <a:pos x="connsiteX1" y="connsiteY1"/>
                </a:cxn>
                <a:cxn ang="0">
                  <a:pos x="connsiteX2" y="connsiteY2"/>
                </a:cxn>
                <a:cxn ang="0">
                  <a:pos x="connsiteX3" y="connsiteY3"/>
                </a:cxn>
              </a:cxnLst>
              <a:rect l="l" t="t" r="r" b="b"/>
              <a:pathLst>
                <a:path w="37093" h="37064">
                  <a:moveTo>
                    <a:pt x="37371" y="18663"/>
                  </a:moveTo>
                  <a:lnTo>
                    <a:pt x="278" y="37196"/>
                  </a:lnTo>
                  <a:lnTo>
                    <a:pt x="9551" y="18663"/>
                  </a:lnTo>
                  <a:lnTo>
                    <a:pt x="278" y="131"/>
                  </a:lnTo>
                  <a:close/>
                </a:path>
              </a:pathLst>
            </a:custGeom>
            <a:solidFill>
              <a:srgbClr val="000000"/>
            </a:solidFill>
            <a:ln w="9256" cap="flat">
              <a:solidFill>
                <a:srgbClr val="000000"/>
              </a:solid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C05CDC54-51A2-728F-7FB2-DB63F1D7A86F}"/>
                </a:ext>
              </a:extLst>
            </p:cNvPr>
            <p:cNvSpPr/>
            <p:nvPr/>
          </p:nvSpPr>
          <p:spPr>
            <a:xfrm>
              <a:off x="4442873" y="2281142"/>
              <a:ext cx="1155614" cy="1154672"/>
            </a:xfrm>
            <a:custGeom>
              <a:avLst/>
              <a:gdLst>
                <a:gd name="connsiteX0" fmla="*/ 167 w 1155614"/>
                <a:gd name="connsiteY0" fmla="*/ 1154749 h 1154672"/>
                <a:gd name="connsiteX1" fmla="*/ 1155781 w 1155614"/>
                <a:gd name="connsiteY1" fmla="*/ 77 h 1154672"/>
              </a:gdLst>
              <a:ahLst/>
              <a:cxnLst>
                <a:cxn ang="0">
                  <a:pos x="connsiteX0" y="connsiteY0"/>
                </a:cxn>
                <a:cxn ang="0">
                  <a:pos x="connsiteX1" y="connsiteY1"/>
                </a:cxn>
              </a:cxnLst>
              <a:rect l="l" t="t" r="r" b="b"/>
              <a:pathLst>
                <a:path w="1155614" h="1154672">
                  <a:moveTo>
                    <a:pt x="167" y="1154749"/>
                  </a:moveTo>
                  <a:lnTo>
                    <a:pt x="1155781" y="77"/>
                  </a:lnTo>
                </a:path>
              </a:pathLst>
            </a:custGeom>
            <a:noFill/>
            <a:ln w="14808" cap="flat">
              <a:solidFill>
                <a:srgbClr val="BE0000"/>
              </a:solid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B5FFE522-DCC2-4AC1-CD16-15BAAAE0AC94}"/>
                </a:ext>
              </a:extLst>
            </p:cNvPr>
            <p:cNvSpPr/>
            <p:nvPr/>
          </p:nvSpPr>
          <p:spPr>
            <a:xfrm>
              <a:off x="5578777" y="2261488"/>
              <a:ext cx="39378" cy="39308"/>
            </a:xfrm>
            <a:custGeom>
              <a:avLst/>
              <a:gdLst>
                <a:gd name="connsiteX0" fmla="*/ 39600 w 39378"/>
                <a:gd name="connsiteY0" fmla="*/ 22 h 39308"/>
                <a:gd name="connsiteX1" fmla="*/ 26483 w 39378"/>
                <a:gd name="connsiteY1" fmla="*/ 39330 h 39308"/>
                <a:gd name="connsiteX2" fmla="*/ 19933 w 39378"/>
                <a:gd name="connsiteY2" fmla="*/ 19676 h 39308"/>
                <a:gd name="connsiteX3" fmla="*/ 221 w 39378"/>
                <a:gd name="connsiteY3" fmla="*/ 13125 h 39308"/>
              </a:gdLst>
              <a:ahLst/>
              <a:cxnLst>
                <a:cxn ang="0">
                  <a:pos x="connsiteX0" y="connsiteY0"/>
                </a:cxn>
                <a:cxn ang="0">
                  <a:pos x="connsiteX1" y="connsiteY1"/>
                </a:cxn>
                <a:cxn ang="0">
                  <a:pos x="connsiteX2" y="connsiteY2"/>
                </a:cxn>
                <a:cxn ang="0">
                  <a:pos x="connsiteX3" y="connsiteY3"/>
                </a:cxn>
              </a:cxnLst>
              <a:rect l="l" t="t" r="r" b="b"/>
              <a:pathLst>
                <a:path w="39378" h="39308">
                  <a:moveTo>
                    <a:pt x="39600" y="22"/>
                  </a:moveTo>
                  <a:lnTo>
                    <a:pt x="26483" y="39330"/>
                  </a:lnTo>
                  <a:lnTo>
                    <a:pt x="19933" y="19676"/>
                  </a:lnTo>
                  <a:lnTo>
                    <a:pt x="221" y="13125"/>
                  </a:lnTo>
                  <a:close/>
                </a:path>
              </a:pathLst>
            </a:custGeom>
            <a:solidFill>
              <a:srgbClr val="BE0000"/>
            </a:solidFill>
            <a:ln w="14808" cap="flat">
              <a:solidFill>
                <a:srgbClr val="BE0000"/>
              </a:solid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12E22F77-609B-955C-F53E-AD962E9461B4}"/>
                </a:ext>
              </a:extLst>
            </p:cNvPr>
            <p:cNvSpPr/>
            <p:nvPr/>
          </p:nvSpPr>
          <p:spPr>
            <a:xfrm>
              <a:off x="4442873" y="2862661"/>
              <a:ext cx="1147275" cy="573153"/>
            </a:xfrm>
            <a:custGeom>
              <a:avLst/>
              <a:gdLst>
                <a:gd name="connsiteX0" fmla="*/ 167 w 1147275"/>
                <a:gd name="connsiteY0" fmla="*/ 573257 h 573153"/>
                <a:gd name="connsiteX1" fmla="*/ 1147442 w 1147275"/>
                <a:gd name="connsiteY1" fmla="*/ 104 h 573153"/>
              </a:gdLst>
              <a:ahLst/>
              <a:cxnLst>
                <a:cxn ang="0">
                  <a:pos x="connsiteX0" y="connsiteY0"/>
                </a:cxn>
                <a:cxn ang="0">
                  <a:pos x="connsiteX1" y="connsiteY1"/>
                </a:cxn>
              </a:cxnLst>
              <a:rect l="l" t="t" r="r" b="b"/>
              <a:pathLst>
                <a:path w="1147275" h="573153">
                  <a:moveTo>
                    <a:pt x="167" y="573257"/>
                  </a:moveTo>
                  <a:lnTo>
                    <a:pt x="1147442" y="104"/>
                  </a:lnTo>
                </a:path>
              </a:pathLst>
            </a:custGeom>
            <a:noFill/>
            <a:ln w="14808" cap="flat">
              <a:solidFill>
                <a:srgbClr val="BE0000"/>
              </a:solid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6EEBABD1-ECAB-0245-67FB-9EC3553F262A}"/>
                </a:ext>
              </a:extLst>
            </p:cNvPr>
            <p:cNvSpPr/>
            <p:nvPr/>
          </p:nvSpPr>
          <p:spPr>
            <a:xfrm>
              <a:off x="5573561" y="2850207"/>
              <a:ext cx="41477" cy="33157"/>
            </a:xfrm>
            <a:custGeom>
              <a:avLst/>
              <a:gdLst>
                <a:gd name="connsiteX0" fmla="*/ 41699 w 41477"/>
                <a:gd name="connsiteY0" fmla="*/ 78 h 33157"/>
                <a:gd name="connsiteX1" fmla="*/ 16809 w 41477"/>
                <a:gd name="connsiteY1" fmla="*/ 33235 h 33157"/>
                <a:gd name="connsiteX2" fmla="*/ 16809 w 41477"/>
                <a:gd name="connsiteY2" fmla="*/ 12531 h 33157"/>
                <a:gd name="connsiteX3" fmla="*/ 221 w 41477"/>
                <a:gd name="connsiteY3" fmla="*/ 78 h 33157"/>
              </a:gdLst>
              <a:ahLst/>
              <a:cxnLst>
                <a:cxn ang="0">
                  <a:pos x="connsiteX0" y="connsiteY0"/>
                </a:cxn>
                <a:cxn ang="0">
                  <a:pos x="connsiteX1" y="connsiteY1"/>
                </a:cxn>
                <a:cxn ang="0">
                  <a:pos x="connsiteX2" y="connsiteY2"/>
                </a:cxn>
                <a:cxn ang="0">
                  <a:pos x="connsiteX3" y="connsiteY3"/>
                </a:cxn>
              </a:cxnLst>
              <a:rect l="l" t="t" r="r" b="b"/>
              <a:pathLst>
                <a:path w="41477" h="33157">
                  <a:moveTo>
                    <a:pt x="41699" y="78"/>
                  </a:moveTo>
                  <a:lnTo>
                    <a:pt x="16809" y="33235"/>
                  </a:lnTo>
                  <a:lnTo>
                    <a:pt x="16809" y="12531"/>
                  </a:lnTo>
                  <a:lnTo>
                    <a:pt x="221" y="78"/>
                  </a:lnTo>
                  <a:close/>
                </a:path>
              </a:pathLst>
            </a:custGeom>
            <a:solidFill>
              <a:srgbClr val="BE0000"/>
            </a:solidFill>
            <a:ln w="14808" cap="flat">
              <a:solidFill>
                <a:srgbClr val="BE0000"/>
              </a:solid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64E0AF31-3E16-0F21-9E51-F1B031AEF6BE}"/>
                </a:ext>
              </a:extLst>
            </p:cNvPr>
            <p:cNvSpPr/>
            <p:nvPr/>
          </p:nvSpPr>
          <p:spPr>
            <a:xfrm>
              <a:off x="4442873" y="3150086"/>
              <a:ext cx="1143907" cy="285727"/>
            </a:xfrm>
            <a:custGeom>
              <a:avLst/>
              <a:gdLst>
                <a:gd name="connsiteX0" fmla="*/ 166 w 1143907"/>
                <a:gd name="connsiteY0" fmla="*/ 285846 h 285727"/>
                <a:gd name="connsiteX1" fmla="*/ 1144074 w 1143907"/>
                <a:gd name="connsiteY1" fmla="*/ 118 h 285727"/>
              </a:gdLst>
              <a:ahLst/>
              <a:cxnLst>
                <a:cxn ang="0">
                  <a:pos x="connsiteX0" y="connsiteY0"/>
                </a:cxn>
                <a:cxn ang="0">
                  <a:pos x="connsiteX1" y="connsiteY1"/>
                </a:cxn>
              </a:cxnLst>
              <a:rect l="l" t="t" r="r" b="b"/>
              <a:pathLst>
                <a:path w="1143907" h="285727">
                  <a:moveTo>
                    <a:pt x="166" y="285846"/>
                  </a:moveTo>
                  <a:lnTo>
                    <a:pt x="1144074" y="118"/>
                  </a:lnTo>
                </a:path>
              </a:pathLst>
            </a:custGeom>
            <a:noFill/>
            <a:ln w="14808" cap="flat">
              <a:solidFill>
                <a:srgbClr val="BE0000"/>
              </a:solid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82B5547E-9371-C359-45B0-6879E50393C2}"/>
                </a:ext>
              </a:extLst>
            </p:cNvPr>
            <p:cNvSpPr/>
            <p:nvPr/>
          </p:nvSpPr>
          <p:spPr>
            <a:xfrm>
              <a:off x="5573309" y="3134341"/>
              <a:ext cx="40461" cy="35981"/>
            </a:xfrm>
            <a:custGeom>
              <a:avLst/>
              <a:gdLst>
                <a:gd name="connsiteX0" fmla="*/ 40682 w 40461"/>
                <a:gd name="connsiteY0" fmla="*/ 9082 h 35981"/>
                <a:gd name="connsiteX1" fmla="*/ 9205 w 40461"/>
                <a:gd name="connsiteY1" fmla="*/ 36087 h 35981"/>
                <a:gd name="connsiteX2" fmla="*/ 13693 w 40461"/>
                <a:gd name="connsiteY2" fmla="*/ 15850 h 35981"/>
                <a:gd name="connsiteX3" fmla="*/ 221 w 40461"/>
                <a:gd name="connsiteY3" fmla="*/ 105 h 35981"/>
              </a:gdLst>
              <a:ahLst/>
              <a:cxnLst>
                <a:cxn ang="0">
                  <a:pos x="connsiteX0" y="connsiteY0"/>
                </a:cxn>
                <a:cxn ang="0">
                  <a:pos x="connsiteX1" y="connsiteY1"/>
                </a:cxn>
                <a:cxn ang="0">
                  <a:pos x="connsiteX2" y="connsiteY2"/>
                </a:cxn>
                <a:cxn ang="0">
                  <a:pos x="connsiteX3" y="connsiteY3"/>
                </a:cxn>
              </a:cxnLst>
              <a:rect l="l" t="t" r="r" b="b"/>
              <a:pathLst>
                <a:path w="40461" h="35981">
                  <a:moveTo>
                    <a:pt x="40682" y="9082"/>
                  </a:moveTo>
                  <a:lnTo>
                    <a:pt x="9205" y="36087"/>
                  </a:lnTo>
                  <a:lnTo>
                    <a:pt x="13693" y="15850"/>
                  </a:lnTo>
                  <a:lnTo>
                    <a:pt x="221" y="105"/>
                  </a:lnTo>
                  <a:close/>
                </a:path>
              </a:pathLst>
            </a:custGeom>
            <a:solidFill>
              <a:srgbClr val="BE0000"/>
            </a:solidFill>
            <a:ln w="14808" cap="flat">
              <a:solidFill>
                <a:srgbClr val="BE0000"/>
              </a:solid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FD06C52F-B8EC-A5E6-B1EB-0FCFCA10CE43}"/>
                </a:ext>
              </a:extLst>
            </p:cNvPr>
            <p:cNvSpPr/>
            <p:nvPr/>
          </p:nvSpPr>
          <p:spPr>
            <a:xfrm>
              <a:off x="4442873" y="3293058"/>
              <a:ext cx="1142935" cy="142756"/>
            </a:xfrm>
            <a:custGeom>
              <a:avLst/>
              <a:gdLst>
                <a:gd name="connsiteX0" fmla="*/ 166 w 1142935"/>
                <a:gd name="connsiteY0" fmla="*/ 142881 h 142756"/>
                <a:gd name="connsiteX1" fmla="*/ 1143102 w 1142935"/>
                <a:gd name="connsiteY1" fmla="*/ 125 h 142756"/>
              </a:gdLst>
              <a:ahLst/>
              <a:cxnLst>
                <a:cxn ang="0">
                  <a:pos x="connsiteX0" y="connsiteY0"/>
                </a:cxn>
                <a:cxn ang="0">
                  <a:pos x="connsiteX1" y="connsiteY1"/>
                </a:cxn>
              </a:cxnLst>
              <a:rect l="l" t="t" r="r" b="b"/>
              <a:pathLst>
                <a:path w="1142935" h="142756">
                  <a:moveTo>
                    <a:pt x="166" y="142881"/>
                  </a:moveTo>
                  <a:lnTo>
                    <a:pt x="1143102" y="125"/>
                  </a:lnTo>
                </a:path>
              </a:pathLst>
            </a:custGeom>
            <a:noFill/>
            <a:ln w="14808" cap="flat">
              <a:solidFill>
                <a:srgbClr val="BE0000"/>
              </a:solid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36A8D15E-0380-7CC2-4F3C-187966E52940}"/>
                </a:ext>
              </a:extLst>
            </p:cNvPr>
            <p:cNvSpPr/>
            <p:nvPr/>
          </p:nvSpPr>
          <p:spPr>
            <a:xfrm>
              <a:off x="5574288" y="3275830"/>
              <a:ext cx="39118" cy="36775"/>
            </a:xfrm>
            <a:custGeom>
              <a:avLst/>
              <a:gdLst>
                <a:gd name="connsiteX0" fmla="*/ 39339 w 39118"/>
                <a:gd name="connsiteY0" fmla="*/ 13906 h 36775"/>
                <a:gd name="connsiteX1" fmla="*/ 4821 w 39118"/>
                <a:gd name="connsiteY1" fmla="*/ 36893 h 36775"/>
                <a:gd name="connsiteX2" fmla="*/ 11742 w 39118"/>
                <a:gd name="connsiteY2" fmla="*/ 17345 h 36775"/>
                <a:gd name="connsiteX3" fmla="*/ 221 w 39118"/>
                <a:gd name="connsiteY3" fmla="*/ 118 h 36775"/>
              </a:gdLst>
              <a:ahLst/>
              <a:cxnLst>
                <a:cxn ang="0">
                  <a:pos x="connsiteX0" y="connsiteY0"/>
                </a:cxn>
                <a:cxn ang="0">
                  <a:pos x="connsiteX1" y="connsiteY1"/>
                </a:cxn>
                <a:cxn ang="0">
                  <a:pos x="connsiteX2" y="connsiteY2"/>
                </a:cxn>
                <a:cxn ang="0">
                  <a:pos x="connsiteX3" y="connsiteY3"/>
                </a:cxn>
              </a:cxnLst>
              <a:rect l="l" t="t" r="r" b="b"/>
              <a:pathLst>
                <a:path w="39118" h="36775">
                  <a:moveTo>
                    <a:pt x="39339" y="13906"/>
                  </a:moveTo>
                  <a:lnTo>
                    <a:pt x="4821" y="36893"/>
                  </a:lnTo>
                  <a:lnTo>
                    <a:pt x="11742" y="17345"/>
                  </a:lnTo>
                  <a:lnTo>
                    <a:pt x="221" y="118"/>
                  </a:lnTo>
                  <a:close/>
                </a:path>
              </a:pathLst>
            </a:custGeom>
            <a:solidFill>
              <a:srgbClr val="BE0000"/>
            </a:solidFill>
            <a:ln w="14808" cap="flat">
              <a:solidFill>
                <a:srgbClr val="BE0000"/>
              </a:solidFill>
              <a:prstDash val="solid"/>
              <a:miter/>
            </a:ln>
          </p:spPr>
          <p:txBody>
            <a:bodyPr rtlCol="0" anchor="ctr"/>
            <a:lstStyle/>
            <a:p>
              <a:endParaRPr lang="en-GB" dirty="0"/>
            </a:p>
          </p:txBody>
        </p:sp>
        <p:grpSp>
          <p:nvGrpSpPr>
            <p:cNvPr id="32" name="Content Placeholder 15">
              <a:extLst>
                <a:ext uri="{FF2B5EF4-FFF2-40B4-BE49-F238E27FC236}">
                  <a16:creationId xmlns:a16="http://schemas.microsoft.com/office/drawing/2014/main" id="{07BA88D8-8434-3229-0D92-87B25B775A7C}"/>
                </a:ext>
              </a:extLst>
            </p:cNvPr>
            <p:cNvGrpSpPr/>
            <p:nvPr/>
          </p:nvGrpSpPr>
          <p:grpSpPr>
            <a:xfrm>
              <a:off x="5668029" y="2246616"/>
              <a:ext cx="224187" cy="90778"/>
              <a:chOff x="5668029" y="2246616"/>
              <a:chExt cx="224187" cy="90778"/>
            </a:xfrm>
            <a:solidFill>
              <a:srgbClr val="000000"/>
            </a:solidFill>
          </p:grpSpPr>
          <p:sp>
            <p:nvSpPr>
              <p:cNvPr id="33" name="Freeform: Shape 32">
                <a:extLst>
                  <a:ext uri="{FF2B5EF4-FFF2-40B4-BE49-F238E27FC236}">
                    <a16:creationId xmlns:a16="http://schemas.microsoft.com/office/drawing/2014/main" id="{D3C30026-B9DD-FFF9-5B6C-5E1CDF22DAE9}"/>
                  </a:ext>
                </a:extLst>
              </p:cNvPr>
              <p:cNvSpPr/>
              <p:nvPr/>
            </p:nvSpPr>
            <p:spPr>
              <a:xfrm>
                <a:off x="5668029" y="2246616"/>
                <a:ext cx="22748" cy="90778"/>
              </a:xfrm>
              <a:custGeom>
                <a:avLst/>
                <a:gdLst>
                  <a:gd name="connsiteX0" fmla="*/ 23008 w 22748"/>
                  <a:gd name="connsiteY0" fmla="*/ 32 h 90778"/>
                  <a:gd name="connsiteX1" fmla="*/ 13155 w 22748"/>
                  <a:gd name="connsiteY1" fmla="*/ 22763 h 90778"/>
                  <a:gd name="connsiteX2" fmla="*/ 9968 w 22748"/>
                  <a:gd name="connsiteY2" fmla="*/ 45349 h 90778"/>
                  <a:gd name="connsiteX3" fmla="*/ 13155 w 22748"/>
                  <a:gd name="connsiteY3" fmla="*/ 68080 h 90778"/>
                  <a:gd name="connsiteX4" fmla="*/ 23008 w 22748"/>
                  <a:gd name="connsiteY4" fmla="*/ 90811 h 90778"/>
                  <a:gd name="connsiteX5" fmla="*/ 15039 w 22748"/>
                  <a:gd name="connsiteY5" fmla="*/ 90811 h 90778"/>
                  <a:gd name="connsiteX6" fmla="*/ 3882 w 22748"/>
                  <a:gd name="connsiteY6" fmla="*/ 67790 h 90778"/>
                  <a:gd name="connsiteX7" fmla="*/ 260 w 22748"/>
                  <a:gd name="connsiteY7" fmla="*/ 45349 h 90778"/>
                  <a:gd name="connsiteX8" fmla="*/ 3882 w 22748"/>
                  <a:gd name="connsiteY8" fmla="*/ 23053 h 90778"/>
                  <a:gd name="connsiteX9" fmla="*/ 15039 w 22748"/>
                  <a:gd name="connsiteY9" fmla="*/ 32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8" y="32"/>
                    </a:moveTo>
                    <a:cubicBezTo>
                      <a:pt x="18553" y="7670"/>
                      <a:pt x="15256" y="15235"/>
                      <a:pt x="13155" y="22763"/>
                    </a:cubicBezTo>
                    <a:cubicBezTo>
                      <a:pt x="11018" y="30219"/>
                      <a:pt x="9968" y="37748"/>
                      <a:pt x="9968" y="45349"/>
                    </a:cubicBezTo>
                    <a:cubicBezTo>
                      <a:pt x="9968" y="52986"/>
                      <a:pt x="11018" y="60551"/>
                      <a:pt x="13155" y="68080"/>
                    </a:cubicBezTo>
                    <a:cubicBezTo>
                      <a:pt x="15365" y="75609"/>
                      <a:pt x="18661" y="83173"/>
                      <a:pt x="23008" y="90811"/>
                    </a:cubicBezTo>
                    <a:lnTo>
                      <a:pt x="15039" y="90811"/>
                    </a:lnTo>
                    <a:cubicBezTo>
                      <a:pt x="10112" y="82992"/>
                      <a:pt x="6381" y="75319"/>
                      <a:pt x="3882" y="67790"/>
                    </a:cubicBezTo>
                    <a:cubicBezTo>
                      <a:pt x="1455" y="60262"/>
                      <a:pt x="260" y="52805"/>
                      <a:pt x="260" y="45349"/>
                    </a:cubicBezTo>
                    <a:cubicBezTo>
                      <a:pt x="260" y="37929"/>
                      <a:pt x="1455" y="30509"/>
                      <a:pt x="3882" y="23053"/>
                    </a:cubicBezTo>
                    <a:cubicBezTo>
                      <a:pt x="6273" y="15524"/>
                      <a:pt x="10004" y="7851"/>
                      <a:pt x="15039" y="32"/>
                    </a:cubicBezTo>
                    <a:close/>
                  </a:path>
                </a:pathLst>
              </a:custGeom>
              <a:solidFill>
                <a:srgbClr val="000000"/>
              </a:solidFill>
              <a:ln w="9257"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EF67A894-836D-F4E4-D7DE-0B4778778664}"/>
                  </a:ext>
                </a:extLst>
              </p:cNvPr>
              <p:cNvSpPr/>
              <p:nvPr/>
            </p:nvSpPr>
            <p:spPr>
              <a:xfrm>
                <a:off x="5710149" y="2249656"/>
                <a:ext cx="44337" cy="74273"/>
              </a:xfrm>
              <a:custGeom>
                <a:avLst/>
                <a:gdLst>
                  <a:gd name="connsiteX0" fmla="*/ 1713 w 44337"/>
                  <a:gd name="connsiteY0" fmla="*/ 65908 h 74273"/>
                  <a:gd name="connsiteX1" fmla="*/ 18231 w 44337"/>
                  <a:gd name="connsiteY1" fmla="*/ 65908 h 74273"/>
                  <a:gd name="connsiteX2" fmla="*/ 18231 w 44337"/>
                  <a:gd name="connsiteY2" fmla="*/ 9154 h 74273"/>
                  <a:gd name="connsiteX3" fmla="*/ 264 w 44337"/>
                  <a:gd name="connsiteY3" fmla="*/ 12773 h 74273"/>
                  <a:gd name="connsiteX4" fmla="*/ 264 w 44337"/>
                  <a:gd name="connsiteY4" fmla="*/ 3652 h 74273"/>
                  <a:gd name="connsiteX5" fmla="*/ 18086 w 44337"/>
                  <a:gd name="connsiteY5" fmla="*/ 32 h 74273"/>
                  <a:gd name="connsiteX6" fmla="*/ 28229 w 44337"/>
                  <a:gd name="connsiteY6" fmla="*/ 32 h 74273"/>
                  <a:gd name="connsiteX7" fmla="*/ 28229 w 44337"/>
                  <a:gd name="connsiteY7" fmla="*/ 65908 h 74273"/>
                  <a:gd name="connsiteX8" fmla="*/ 44602 w 44337"/>
                  <a:gd name="connsiteY8" fmla="*/ 65908 h 74273"/>
                  <a:gd name="connsiteX9" fmla="*/ 44602 w 44337"/>
                  <a:gd name="connsiteY9" fmla="*/ 74306 h 74273"/>
                  <a:gd name="connsiteX10" fmla="*/ 1713 w 44337"/>
                  <a:gd name="connsiteY10" fmla="*/ 74306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3" y="65908"/>
                    </a:moveTo>
                    <a:lnTo>
                      <a:pt x="18231" y="65908"/>
                    </a:lnTo>
                    <a:lnTo>
                      <a:pt x="18231" y="9154"/>
                    </a:lnTo>
                    <a:lnTo>
                      <a:pt x="264" y="12773"/>
                    </a:lnTo>
                    <a:lnTo>
                      <a:pt x="264" y="3652"/>
                    </a:lnTo>
                    <a:lnTo>
                      <a:pt x="18086" y="32"/>
                    </a:lnTo>
                    <a:lnTo>
                      <a:pt x="28229" y="32"/>
                    </a:lnTo>
                    <a:lnTo>
                      <a:pt x="28229" y="65908"/>
                    </a:lnTo>
                    <a:lnTo>
                      <a:pt x="44602" y="65908"/>
                    </a:lnTo>
                    <a:lnTo>
                      <a:pt x="44602" y="74306"/>
                    </a:lnTo>
                    <a:lnTo>
                      <a:pt x="1713" y="74306"/>
                    </a:lnTo>
                    <a:close/>
                  </a:path>
                </a:pathLst>
              </a:custGeom>
              <a:solidFill>
                <a:srgbClr val="000000"/>
              </a:solidFill>
              <a:ln w="9257"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B22E47DB-142F-149E-0FC0-E83580083971}"/>
                  </a:ext>
                </a:extLst>
              </p:cNvPr>
              <p:cNvSpPr/>
              <p:nvPr/>
            </p:nvSpPr>
            <p:spPr>
              <a:xfrm>
                <a:off x="5771710" y="2311333"/>
                <a:ext cx="14634" cy="24468"/>
              </a:xfrm>
              <a:custGeom>
                <a:avLst/>
                <a:gdLst>
                  <a:gd name="connsiteX0" fmla="*/ 4473 w 14634"/>
                  <a:gd name="connsiteY0" fmla="*/ 32 h 24468"/>
                  <a:gd name="connsiteX1" fmla="*/ 14905 w 14634"/>
                  <a:gd name="connsiteY1" fmla="*/ 32 h 24468"/>
                  <a:gd name="connsiteX2" fmla="*/ 14905 w 14634"/>
                  <a:gd name="connsiteY2" fmla="*/ 8575 h 24468"/>
                  <a:gd name="connsiteX3" fmla="*/ 6791 w 14634"/>
                  <a:gd name="connsiteY3" fmla="*/ 24501 h 24468"/>
                  <a:gd name="connsiteX4" fmla="*/ 271 w 14634"/>
                  <a:gd name="connsiteY4" fmla="*/ 24501 h 24468"/>
                  <a:gd name="connsiteX5" fmla="*/ 4473 w 14634"/>
                  <a:gd name="connsiteY5" fmla="*/ 8575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73" y="32"/>
                    </a:moveTo>
                    <a:lnTo>
                      <a:pt x="14905" y="32"/>
                    </a:lnTo>
                    <a:lnTo>
                      <a:pt x="14905" y="8575"/>
                    </a:lnTo>
                    <a:lnTo>
                      <a:pt x="6791" y="24501"/>
                    </a:lnTo>
                    <a:lnTo>
                      <a:pt x="271" y="24501"/>
                    </a:lnTo>
                    <a:lnTo>
                      <a:pt x="4473" y="8575"/>
                    </a:lnTo>
                    <a:close/>
                  </a:path>
                </a:pathLst>
              </a:custGeom>
              <a:solidFill>
                <a:srgbClr val="000000"/>
              </a:solidFill>
              <a:ln w="9257"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686C52A8-418F-194A-72A5-F5826BD55EFB}"/>
                  </a:ext>
                </a:extLst>
              </p:cNvPr>
              <p:cNvSpPr/>
              <p:nvPr/>
            </p:nvSpPr>
            <p:spPr>
              <a:xfrm>
                <a:off x="5807472" y="2249656"/>
                <a:ext cx="44337" cy="74273"/>
              </a:xfrm>
              <a:custGeom>
                <a:avLst/>
                <a:gdLst>
                  <a:gd name="connsiteX0" fmla="*/ 1723 w 44337"/>
                  <a:gd name="connsiteY0" fmla="*/ 65908 h 74273"/>
                  <a:gd name="connsiteX1" fmla="*/ 18241 w 44337"/>
                  <a:gd name="connsiteY1" fmla="*/ 65908 h 74273"/>
                  <a:gd name="connsiteX2" fmla="*/ 18241 w 44337"/>
                  <a:gd name="connsiteY2" fmla="*/ 9154 h 74273"/>
                  <a:gd name="connsiteX3" fmla="*/ 274 w 44337"/>
                  <a:gd name="connsiteY3" fmla="*/ 12773 h 74273"/>
                  <a:gd name="connsiteX4" fmla="*/ 274 w 44337"/>
                  <a:gd name="connsiteY4" fmla="*/ 3652 h 74273"/>
                  <a:gd name="connsiteX5" fmla="*/ 18096 w 44337"/>
                  <a:gd name="connsiteY5" fmla="*/ 32 h 74273"/>
                  <a:gd name="connsiteX6" fmla="*/ 28239 w 44337"/>
                  <a:gd name="connsiteY6" fmla="*/ 32 h 74273"/>
                  <a:gd name="connsiteX7" fmla="*/ 28239 w 44337"/>
                  <a:gd name="connsiteY7" fmla="*/ 65908 h 74273"/>
                  <a:gd name="connsiteX8" fmla="*/ 44612 w 44337"/>
                  <a:gd name="connsiteY8" fmla="*/ 65908 h 74273"/>
                  <a:gd name="connsiteX9" fmla="*/ 44612 w 44337"/>
                  <a:gd name="connsiteY9" fmla="*/ 74306 h 74273"/>
                  <a:gd name="connsiteX10" fmla="*/ 1723 w 44337"/>
                  <a:gd name="connsiteY10" fmla="*/ 74306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23" y="65908"/>
                    </a:moveTo>
                    <a:lnTo>
                      <a:pt x="18241" y="65908"/>
                    </a:lnTo>
                    <a:lnTo>
                      <a:pt x="18241" y="9154"/>
                    </a:lnTo>
                    <a:lnTo>
                      <a:pt x="274" y="12773"/>
                    </a:lnTo>
                    <a:lnTo>
                      <a:pt x="274" y="3652"/>
                    </a:lnTo>
                    <a:lnTo>
                      <a:pt x="18096" y="32"/>
                    </a:lnTo>
                    <a:lnTo>
                      <a:pt x="28239" y="32"/>
                    </a:lnTo>
                    <a:lnTo>
                      <a:pt x="28239" y="65908"/>
                    </a:lnTo>
                    <a:lnTo>
                      <a:pt x="44612" y="65908"/>
                    </a:lnTo>
                    <a:lnTo>
                      <a:pt x="44612" y="74306"/>
                    </a:lnTo>
                    <a:lnTo>
                      <a:pt x="1723" y="74306"/>
                    </a:lnTo>
                    <a:close/>
                  </a:path>
                </a:pathLst>
              </a:custGeom>
              <a:solidFill>
                <a:srgbClr val="000000"/>
              </a:solidFill>
              <a:ln w="9257"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D72C2688-7109-0A8A-96E2-0281F8CF07A6}"/>
                  </a:ext>
                </a:extLst>
              </p:cNvPr>
              <p:cNvSpPr/>
              <p:nvPr/>
            </p:nvSpPr>
            <p:spPr>
              <a:xfrm>
                <a:off x="5869323" y="2246616"/>
                <a:ext cx="22893" cy="90778"/>
              </a:xfrm>
              <a:custGeom>
                <a:avLst/>
                <a:gdLst>
                  <a:gd name="connsiteX0" fmla="*/ 281 w 22893"/>
                  <a:gd name="connsiteY0" fmla="*/ 32 h 90778"/>
                  <a:gd name="connsiteX1" fmla="*/ 8251 w 22893"/>
                  <a:gd name="connsiteY1" fmla="*/ 32 h 90778"/>
                  <a:gd name="connsiteX2" fmla="*/ 19407 w 22893"/>
                  <a:gd name="connsiteY2" fmla="*/ 23053 h 90778"/>
                  <a:gd name="connsiteX3" fmla="*/ 23175 w 22893"/>
                  <a:gd name="connsiteY3" fmla="*/ 45349 h 90778"/>
                  <a:gd name="connsiteX4" fmla="*/ 19407 w 22893"/>
                  <a:gd name="connsiteY4" fmla="*/ 67790 h 90778"/>
                  <a:gd name="connsiteX5" fmla="*/ 8251 w 22893"/>
                  <a:gd name="connsiteY5" fmla="*/ 90811 h 90778"/>
                  <a:gd name="connsiteX6" fmla="*/ 281 w 22893"/>
                  <a:gd name="connsiteY6" fmla="*/ 90811 h 90778"/>
                  <a:gd name="connsiteX7" fmla="*/ 10134 w 22893"/>
                  <a:gd name="connsiteY7" fmla="*/ 68080 h 90778"/>
                  <a:gd name="connsiteX8" fmla="*/ 13467 w 22893"/>
                  <a:gd name="connsiteY8" fmla="*/ 45349 h 90778"/>
                  <a:gd name="connsiteX9" fmla="*/ 10134 w 22893"/>
                  <a:gd name="connsiteY9" fmla="*/ 22763 h 90778"/>
                  <a:gd name="connsiteX10" fmla="*/ 281 w 22893"/>
                  <a:gd name="connsiteY10" fmla="*/ 32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81" y="32"/>
                    </a:moveTo>
                    <a:lnTo>
                      <a:pt x="8251" y="32"/>
                    </a:lnTo>
                    <a:cubicBezTo>
                      <a:pt x="13249" y="7851"/>
                      <a:pt x="16980" y="15524"/>
                      <a:pt x="19407" y="23053"/>
                    </a:cubicBezTo>
                    <a:cubicBezTo>
                      <a:pt x="21907" y="30509"/>
                      <a:pt x="23175" y="37929"/>
                      <a:pt x="23175" y="45349"/>
                    </a:cubicBezTo>
                    <a:cubicBezTo>
                      <a:pt x="23175" y="52805"/>
                      <a:pt x="21907" y="60262"/>
                      <a:pt x="19407" y="67790"/>
                    </a:cubicBezTo>
                    <a:cubicBezTo>
                      <a:pt x="16980" y="75319"/>
                      <a:pt x="13249" y="82992"/>
                      <a:pt x="8251" y="90811"/>
                    </a:cubicBezTo>
                    <a:lnTo>
                      <a:pt x="281" y="90811"/>
                    </a:lnTo>
                    <a:cubicBezTo>
                      <a:pt x="4701" y="83173"/>
                      <a:pt x="7997" y="75609"/>
                      <a:pt x="10134" y="68080"/>
                    </a:cubicBezTo>
                    <a:cubicBezTo>
                      <a:pt x="12344" y="60551"/>
                      <a:pt x="13467" y="52986"/>
                      <a:pt x="13467" y="45349"/>
                    </a:cubicBezTo>
                    <a:cubicBezTo>
                      <a:pt x="13467" y="37748"/>
                      <a:pt x="12344" y="30219"/>
                      <a:pt x="10134" y="22763"/>
                    </a:cubicBezTo>
                    <a:cubicBezTo>
                      <a:pt x="7997" y="15235"/>
                      <a:pt x="4701" y="7670"/>
                      <a:pt x="281" y="32"/>
                    </a:cubicBezTo>
                    <a:close/>
                  </a:path>
                </a:pathLst>
              </a:custGeom>
              <a:solidFill>
                <a:srgbClr val="000000"/>
              </a:solidFill>
              <a:ln w="9257" cap="flat">
                <a:noFill/>
                <a:prstDash val="solid"/>
                <a:miter/>
              </a:ln>
            </p:spPr>
            <p:txBody>
              <a:bodyPr rtlCol="0" anchor="ctr"/>
              <a:lstStyle/>
              <a:p>
                <a:endParaRPr lang="en-GB" dirty="0"/>
              </a:p>
            </p:txBody>
          </p:sp>
        </p:grpSp>
        <p:grpSp>
          <p:nvGrpSpPr>
            <p:cNvPr id="38" name="Content Placeholder 15">
              <a:extLst>
                <a:ext uri="{FF2B5EF4-FFF2-40B4-BE49-F238E27FC236}">
                  <a16:creationId xmlns:a16="http://schemas.microsoft.com/office/drawing/2014/main" id="{7576673D-FED6-89E1-BFBC-AFD3919BAA63}"/>
                </a:ext>
              </a:extLst>
            </p:cNvPr>
            <p:cNvGrpSpPr/>
            <p:nvPr/>
          </p:nvGrpSpPr>
          <p:grpSpPr>
            <a:xfrm>
              <a:off x="5616600" y="2765514"/>
              <a:ext cx="323448" cy="90778"/>
              <a:chOff x="5616600" y="2765514"/>
              <a:chExt cx="323448" cy="90778"/>
            </a:xfrm>
            <a:solidFill>
              <a:srgbClr val="000000"/>
            </a:solidFill>
          </p:grpSpPr>
          <p:sp>
            <p:nvSpPr>
              <p:cNvPr id="39" name="Freeform: Shape 38">
                <a:extLst>
                  <a:ext uri="{FF2B5EF4-FFF2-40B4-BE49-F238E27FC236}">
                    <a16:creationId xmlns:a16="http://schemas.microsoft.com/office/drawing/2014/main" id="{27822A69-8855-A7AB-5A8C-4FEA5CA592BD}"/>
                  </a:ext>
                </a:extLst>
              </p:cNvPr>
              <p:cNvSpPr/>
              <p:nvPr/>
            </p:nvSpPr>
            <p:spPr>
              <a:xfrm>
                <a:off x="5616600" y="2765514"/>
                <a:ext cx="22748" cy="90778"/>
              </a:xfrm>
              <a:custGeom>
                <a:avLst/>
                <a:gdLst>
                  <a:gd name="connsiteX0" fmla="*/ 23003 w 22748"/>
                  <a:gd name="connsiteY0" fmla="*/ 88 h 90778"/>
                  <a:gd name="connsiteX1" fmla="*/ 13150 w 22748"/>
                  <a:gd name="connsiteY1" fmla="*/ 22819 h 90778"/>
                  <a:gd name="connsiteX2" fmla="*/ 9962 w 22748"/>
                  <a:gd name="connsiteY2" fmla="*/ 45405 h 90778"/>
                  <a:gd name="connsiteX3" fmla="*/ 13150 w 22748"/>
                  <a:gd name="connsiteY3" fmla="*/ 68136 h 90778"/>
                  <a:gd name="connsiteX4" fmla="*/ 23003 w 22748"/>
                  <a:gd name="connsiteY4" fmla="*/ 90867 h 90778"/>
                  <a:gd name="connsiteX5" fmla="*/ 15033 w 22748"/>
                  <a:gd name="connsiteY5" fmla="*/ 90867 h 90778"/>
                  <a:gd name="connsiteX6" fmla="*/ 3876 w 22748"/>
                  <a:gd name="connsiteY6" fmla="*/ 67846 h 90778"/>
                  <a:gd name="connsiteX7" fmla="*/ 254 w 22748"/>
                  <a:gd name="connsiteY7" fmla="*/ 45405 h 90778"/>
                  <a:gd name="connsiteX8" fmla="*/ 3876 w 22748"/>
                  <a:gd name="connsiteY8" fmla="*/ 23109 h 90778"/>
                  <a:gd name="connsiteX9" fmla="*/ 15033 w 22748"/>
                  <a:gd name="connsiteY9" fmla="*/ 88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3" y="88"/>
                    </a:moveTo>
                    <a:cubicBezTo>
                      <a:pt x="18547" y="7726"/>
                      <a:pt x="15251" y="15291"/>
                      <a:pt x="13150" y="22819"/>
                    </a:cubicBezTo>
                    <a:cubicBezTo>
                      <a:pt x="11012" y="30275"/>
                      <a:pt x="9962" y="37804"/>
                      <a:pt x="9962" y="45405"/>
                    </a:cubicBezTo>
                    <a:cubicBezTo>
                      <a:pt x="9962" y="53042"/>
                      <a:pt x="11012" y="60607"/>
                      <a:pt x="13150" y="68136"/>
                    </a:cubicBezTo>
                    <a:cubicBezTo>
                      <a:pt x="15359" y="75665"/>
                      <a:pt x="18656" y="83229"/>
                      <a:pt x="23003" y="90867"/>
                    </a:cubicBezTo>
                    <a:lnTo>
                      <a:pt x="15033" y="90867"/>
                    </a:lnTo>
                    <a:cubicBezTo>
                      <a:pt x="10107" y="83048"/>
                      <a:pt x="6376" y="75375"/>
                      <a:pt x="3876" y="67846"/>
                    </a:cubicBezTo>
                    <a:cubicBezTo>
                      <a:pt x="1449" y="60318"/>
                      <a:pt x="254" y="52861"/>
                      <a:pt x="254" y="45405"/>
                    </a:cubicBezTo>
                    <a:cubicBezTo>
                      <a:pt x="254" y="37985"/>
                      <a:pt x="1449" y="30565"/>
                      <a:pt x="3876" y="23109"/>
                    </a:cubicBezTo>
                    <a:cubicBezTo>
                      <a:pt x="6267" y="15580"/>
                      <a:pt x="9998" y="7907"/>
                      <a:pt x="15033" y="88"/>
                    </a:cubicBezTo>
                    <a:close/>
                  </a:path>
                </a:pathLst>
              </a:custGeom>
              <a:solidFill>
                <a:srgbClr val="000000"/>
              </a:solidFill>
              <a:ln w="9257"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C6423366-F619-45B5-C2A4-B6B94BDDD174}"/>
                  </a:ext>
                </a:extLst>
              </p:cNvPr>
              <p:cNvSpPr/>
              <p:nvPr/>
            </p:nvSpPr>
            <p:spPr>
              <a:xfrm>
                <a:off x="5658710" y="2768555"/>
                <a:ext cx="44337" cy="74273"/>
              </a:xfrm>
              <a:custGeom>
                <a:avLst/>
                <a:gdLst>
                  <a:gd name="connsiteX0" fmla="*/ 1707 w 44337"/>
                  <a:gd name="connsiteY0" fmla="*/ 65964 h 74273"/>
                  <a:gd name="connsiteX1" fmla="*/ 18225 w 44337"/>
                  <a:gd name="connsiteY1" fmla="*/ 65964 h 74273"/>
                  <a:gd name="connsiteX2" fmla="*/ 18225 w 44337"/>
                  <a:gd name="connsiteY2" fmla="*/ 9210 h 74273"/>
                  <a:gd name="connsiteX3" fmla="*/ 258 w 44337"/>
                  <a:gd name="connsiteY3" fmla="*/ 12829 h 74273"/>
                  <a:gd name="connsiteX4" fmla="*/ 258 w 44337"/>
                  <a:gd name="connsiteY4" fmla="*/ 3708 h 74273"/>
                  <a:gd name="connsiteX5" fmla="*/ 18080 w 44337"/>
                  <a:gd name="connsiteY5" fmla="*/ 88 h 74273"/>
                  <a:gd name="connsiteX6" fmla="*/ 28223 w 44337"/>
                  <a:gd name="connsiteY6" fmla="*/ 88 h 74273"/>
                  <a:gd name="connsiteX7" fmla="*/ 28223 w 44337"/>
                  <a:gd name="connsiteY7" fmla="*/ 65964 h 74273"/>
                  <a:gd name="connsiteX8" fmla="*/ 44596 w 44337"/>
                  <a:gd name="connsiteY8" fmla="*/ 65964 h 74273"/>
                  <a:gd name="connsiteX9" fmla="*/ 44596 w 44337"/>
                  <a:gd name="connsiteY9" fmla="*/ 74362 h 74273"/>
                  <a:gd name="connsiteX10" fmla="*/ 1707 w 44337"/>
                  <a:gd name="connsiteY10" fmla="*/ 74362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07" y="65964"/>
                    </a:moveTo>
                    <a:lnTo>
                      <a:pt x="18225" y="65964"/>
                    </a:lnTo>
                    <a:lnTo>
                      <a:pt x="18225" y="9210"/>
                    </a:lnTo>
                    <a:lnTo>
                      <a:pt x="258" y="12829"/>
                    </a:lnTo>
                    <a:lnTo>
                      <a:pt x="258" y="3708"/>
                    </a:lnTo>
                    <a:lnTo>
                      <a:pt x="18080" y="88"/>
                    </a:lnTo>
                    <a:lnTo>
                      <a:pt x="28223" y="88"/>
                    </a:lnTo>
                    <a:lnTo>
                      <a:pt x="28223" y="65964"/>
                    </a:lnTo>
                    <a:lnTo>
                      <a:pt x="44596" y="65964"/>
                    </a:lnTo>
                    <a:lnTo>
                      <a:pt x="44596" y="74362"/>
                    </a:lnTo>
                    <a:lnTo>
                      <a:pt x="1707" y="74362"/>
                    </a:lnTo>
                    <a:close/>
                  </a:path>
                </a:pathLst>
              </a:custGeom>
              <a:solidFill>
                <a:srgbClr val="000000"/>
              </a:solidFill>
              <a:ln w="9257"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4CDAC81B-C50E-D94E-AE91-F921155B4275}"/>
                  </a:ext>
                </a:extLst>
              </p:cNvPr>
              <p:cNvSpPr/>
              <p:nvPr/>
            </p:nvSpPr>
            <p:spPr>
              <a:xfrm>
                <a:off x="5720281" y="2830232"/>
                <a:ext cx="14634" cy="24468"/>
              </a:xfrm>
              <a:custGeom>
                <a:avLst/>
                <a:gdLst>
                  <a:gd name="connsiteX0" fmla="*/ 4467 w 14634"/>
                  <a:gd name="connsiteY0" fmla="*/ 88 h 24468"/>
                  <a:gd name="connsiteX1" fmla="*/ 14900 w 14634"/>
                  <a:gd name="connsiteY1" fmla="*/ 88 h 24468"/>
                  <a:gd name="connsiteX2" fmla="*/ 14900 w 14634"/>
                  <a:gd name="connsiteY2" fmla="*/ 8631 h 24468"/>
                  <a:gd name="connsiteX3" fmla="*/ 6786 w 14634"/>
                  <a:gd name="connsiteY3" fmla="*/ 24557 h 24468"/>
                  <a:gd name="connsiteX4" fmla="*/ 265 w 14634"/>
                  <a:gd name="connsiteY4" fmla="*/ 24557 h 24468"/>
                  <a:gd name="connsiteX5" fmla="*/ 4467 w 14634"/>
                  <a:gd name="connsiteY5" fmla="*/ 8631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67" y="88"/>
                    </a:moveTo>
                    <a:lnTo>
                      <a:pt x="14900" y="88"/>
                    </a:lnTo>
                    <a:lnTo>
                      <a:pt x="14900" y="8631"/>
                    </a:lnTo>
                    <a:lnTo>
                      <a:pt x="6786" y="24557"/>
                    </a:lnTo>
                    <a:lnTo>
                      <a:pt x="265" y="24557"/>
                    </a:lnTo>
                    <a:lnTo>
                      <a:pt x="4467" y="8631"/>
                    </a:lnTo>
                    <a:close/>
                  </a:path>
                </a:pathLst>
              </a:custGeom>
              <a:solidFill>
                <a:srgbClr val="000000"/>
              </a:solidFill>
              <a:ln w="9257"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2AD57DA3-9AA6-9FAD-A855-404D3252B481}"/>
                  </a:ext>
                </a:extLst>
              </p:cNvPr>
              <p:cNvSpPr/>
              <p:nvPr/>
            </p:nvSpPr>
            <p:spPr>
              <a:xfrm>
                <a:off x="5756033" y="2768555"/>
                <a:ext cx="44337" cy="74273"/>
              </a:xfrm>
              <a:custGeom>
                <a:avLst/>
                <a:gdLst>
                  <a:gd name="connsiteX0" fmla="*/ 1718 w 44337"/>
                  <a:gd name="connsiteY0" fmla="*/ 65964 h 74273"/>
                  <a:gd name="connsiteX1" fmla="*/ 18236 w 44337"/>
                  <a:gd name="connsiteY1" fmla="*/ 65964 h 74273"/>
                  <a:gd name="connsiteX2" fmla="*/ 18236 w 44337"/>
                  <a:gd name="connsiteY2" fmla="*/ 9210 h 74273"/>
                  <a:gd name="connsiteX3" fmla="*/ 269 w 44337"/>
                  <a:gd name="connsiteY3" fmla="*/ 12829 h 74273"/>
                  <a:gd name="connsiteX4" fmla="*/ 269 w 44337"/>
                  <a:gd name="connsiteY4" fmla="*/ 3708 h 74273"/>
                  <a:gd name="connsiteX5" fmla="*/ 18091 w 44337"/>
                  <a:gd name="connsiteY5" fmla="*/ 88 h 74273"/>
                  <a:gd name="connsiteX6" fmla="*/ 28234 w 44337"/>
                  <a:gd name="connsiteY6" fmla="*/ 88 h 74273"/>
                  <a:gd name="connsiteX7" fmla="*/ 28234 w 44337"/>
                  <a:gd name="connsiteY7" fmla="*/ 65964 h 74273"/>
                  <a:gd name="connsiteX8" fmla="*/ 44607 w 44337"/>
                  <a:gd name="connsiteY8" fmla="*/ 65964 h 74273"/>
                  <a:gd name="connsiteX9" fmla="*/ 44607 w 44337"/>
                  <a:gd name="connsiteY9" fmla="*/ 74362 h 74273"/>
                  <a:gd name="connsiteX10" fmla="*/ 1718 w 44337"/>
                  <a:gd name="connsiteY10" fmla="*/ 74362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8" y="65964"/>
                    </a:moveTo>
                    <a:lnTo>
                      <a:pt x="18236" y="65964"/>
                    </a:lnTo>
                    <a:lnTo>
                      <a:pt x="18236" y="9210"/>
                    </a:lnTo>
                    <a:lnTo>
                      <a:pt x="269" y="12829"/>
                    </a:lnTo>
                    <a:lnTo>
                      <a:pt x="269" y="3708"/>
                    </a:lnTo>
                    <a:lnTo>
                      <a:pt x="18091" y="88"/>
                    </a:lnTo>
                    <a:lnTo>
                      <a:pt x="28234" y="88"/>
                    </a:lnTo>
                    <a:lnTo>
                      <a:pt x="28234" y="65964"/>
                    </a:lnTo>
                    <a:lnTo>
                      <a:pt x="44607" y="65964"/>
                    </a:lnTo>
                    <a:lnTo>
                      <a:pt x="44607" y="74362"/>
                    </a:lnTo>
                    <a:lnTo>
                      <a:pt x="1718" y="74362"/>
                    </a:lnTo>
                    <a:close/>
                  </a:path>
                </a:pathLst>
              </a:custGeom>
              <a:solidFill>
                <a:srgbClr val="000000"/>
              </a:solidFill>
              <a:ln w="9257"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7B30AFF9-C375-27F5-D285-D13E70BD16B1}"/>
                  </a:ext>
                </a:extLst>
              </p:cNvPr>
              <p:cNvSpPr/>
              <p:nvPr/>
            </p:nvSpPr>
            <p:spPr>
              <a:xfrm>
                <a:off x="5809780" y="2768555"/>
                <a:ext cx="34340" cy="83683"/>
              </a:xfrm>
              <a:custGeom>
                <a:avLst/>
                <a:gdLst>
                  <a:gd name="connsiteX0" fmla="*/ 26212 w 34340"/>
                  <a:gd name="connsiteY0" fmla="*/ 88 h 83683"/>
                  <a:gd name="connsiteX1" fmla="*/ 34616 w 34340"/>
                  <a:gd name="connsiteY1" fmla="*/ 88 h 83683"/>
                  <a:gd name="connsiteX2" fmla="*/ 8680 w 34340"/>
                  <a:gd name="connsiteY2" fmla="*/ 83772 h 83683"/>
                  <a:gd name="connsiteX3" fmla="*/ 276 w 34340"/>
                  <a:gd name="connsiteY3" fmla="*/ 83772 h 83683"/>
                </a:gdLst>
                <a:ahLst/>
                <a:cxnLst>
                  <a:cxn ang="0">
                    <a:pos x="connsiteX0" y="connsiteY0"/>
                  </a:cxn>
                  <a:cxn ang="0">
                    <a:pos x="connsiteX1" y="connsiteY1"/>
                  </a:cxn>
                  <a:cxn ang="0">
                    <a:pos x="connsiteX2" y="connsiteY2"/>
                  </a:cxn>
                  <a:cxn ang="0">
                    <a:pos x="connsiteX3" y="connsiteY3"/>
                  </a:cxn>
                </a:cxnLst>
                <a:rect l="l" t="t" r="r" b="b"/>
                <a:pathLst>
                  <a:path w="34340" h="83683">
                    <a:moveTo>
                      <a:pt x="26212" y="88"/>
                    </a:moveTo>
                    <a:lnTo>
                      <a:pt x="34616" y="88"/>
                    </a:lnTo>
                    <a:lnTo>
                      <a:pt x="8680" y="83772"/>
                    </a:lnTo>
                    <a:lnTo>
                      <a:pt x="276" y="83772"/>
                    </a:lnTo>
                    <a:close/>
                  </a:path>
                </a:pathLst>
              </a:custGeom>
              <a:solidFill>
                <a:srgbClr val="000000"/>
              </a:solidFill>
              <a:ln w="9257"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D7D6E4DE-CEAD-10F9-514B-E036F4852F79}"/>
                  </a:ext>
                </a:extLst>
              </p:cNvPr>
              <p:cNvSpPr/>
              <p:nvPr/>
            </p:nvSpPr>
            <p:spPr>
              <a:xfrm>
                <a:off x="5851681" y="2767107"/>
                <a:ext cx="47090" cy="75721"/>
              </a:xfrm>
              <a:custGeom>
                <a:avLst/>
                <a:gdLst>
                  <a:gd name="connsiteX0" fmla="*/ 12306 w 47090"/>
                  <a:gd name="connsiteY0" fmla="*/ 67412 h 75721"/>
                  <a:gd name="connsiteX1" fmla="*/ 47370 w 47090"/>
                  <a:gd name="connsiteY1" fmla="*/ 67412 h 75721"/>
                  <a:gd name="connsiteX2" fmla="*/ 47370 w 47090"/>
                  <a:gd name="connsiteY2" fmla="*/ 75809 h 75721"/>
                  <a:gd name="connsiteX3" fmla="*/ 280 w 47090"/>
                  <a:gd name="connsiteY3" fmla="*/ 75809 h 75721"/>
                  <a:gd name="connsiteX4" fmla="*/ 280 w 47090"/>
                  <a:gd name="connsiteY4" fmla="*/ 67412 h 75721"/>
                  <a:gd name="connsiteX5" fmla="*/ 15783 w 47090"/>
                  <a:gd name="connsiteY5" fmla="*/ 51486 h 75721"/>
                  <a:gd name="connsiteX6" fmla="*/ 28244 w 47090"/>
                  <a:gd name="connsiteY6" fmla="*/ 38600 h 75721"/>
                  <a:gd name="connsiteX7" fmla="*/ 34909 w 47090"/>
                  <a:gd name="connsiteY7" fmla="*/ 29334 h 75721"/>
                  <a:gd name="connsiteX8" fmla="*/ 36938 w 47090"/>
                  <a:gd name="connsiteY8" fmla="*/ 21951 h 75721"/>
                  <a:gd name="connsiteX9" fmla="*/ 32736 w 47090"/>
                  <a:gd name="connsiteY9" fmla="*/ 12395 h 75721"/>
                  <a:gd name="connsiteX10" fmla="*/ 21869 w 47090"/>
                  <a:gd name="connsiteY10" fmla="*/ 8631 h 75721"/>
                  <a:gd name="connsiteX11" fmla="*/ 11871 w 47090"/>
                  <a:gd name="connsiteY11" fmla="*/ 10368 h 75721"/>
                  <a:gd name="connsiteX12" fmla="*/ 714 w 47090"/>
                  <a:gd name="connsiteY12" fmla="*/ 15291 h 75721"/>
                  <a:gd name="connsiteX13" fmla="*/ 714 w 47090"/>
                  <a:gd name="connsiteY13" fmla="*/ 5156 h 75721"/>
                  <a:gd name="connsiteX14" fmla="*/ 12016 w 47090"/>
                  <a:gd name="connsiteY14" fmla="*/ 1391 h 75721"/>
                  <a:gd name="connsiteX15" fmla="*/ 21724 w 47090"/>
                  <a:gd name="connsiteY15" fmla="*/ 88 h 75721"/>
                  <a:gd name="connsiteX16" fmla="*/ 40126 w 47090"/>
                  <a:gd name="connsiteY16" fmla="*/ 5880 h 75721"/>
                  <a:gd name="connsiteX17" fmla="*/ 47081 w 47090"/>
                  <a:gd name="connsiteY17" fmla="*/ 21371 h 75721"/>
                  <a:gd name="connsiteX18" fmla="*/ 45342 w 47090"/>
                  <a:gd name="connsiteY18" fmla="*/ 30058 h 75721"/>
                  <a:gd name="connsiteX19" fmla="*/ 39111 w 47090"/>
                  <a:gd name="connsiteY19" fmla="*/ 39759 h 75721"/>
                  <a:gd name="connsiteX20" fmla="*/ 31142 w 47090"/>
                  <a:gd name="connsiteY20" fmla="*/ 48156 h 75721"/>
                  <a:gd name="connsiteX21" fmla="*/ 12306 w 47090"/>
                  <a:gd name="connsiteY21" fmla="*/ 67412 h 7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90" h="75721">
                    <a:moveTo>
                      <a:pt x="12306" y="67412"/>
                    </a:moveTo>
                    <a:lnTo>
                      <a:pt x="47370" y="67412"/>
                    </a:lnTo>
                    <a:lnTo>
                      <a:pt x="47370" y="75809"/>
                    </a:lnTo>
                    <a:lnTo>
                      <a:pt x="280" y="75809"/>
                    </a:lnTo>
                    <a:lnTo>
                      <a:pt x="280" y="67412"/>
                    </a:lnTo>
                    <a:cubicBezTo>
                      <a:pt x="4047" y="63467"/>
                      <a:pt x="9191" y="58146"/>
                      <a:pt x="15783" y="51486"/>
                    </a:cubicBezTo>
                    <a:cubicBezTo>
                      <a:pt x="22448" y="44826"/>
                      <a:pt x="26578" y="40555"/>
                      <a:pt x="28244" y="38600"/>
                    </a:cubicBezTo>
                    <a:cubicBezTo>
                      <a:pt x="31432" y="34945"/>
                      <a:pt x="33642" y="31868"/>
                      <a:pt x="34909" y="29334"/>
                    </a:cubicBezTo>
                    <a:cubicBezTo>
                      <a:pt x="36250" y="26837"/>
                      <a:pt x="36938" y="24376"/>
                      <a:pt x="36938" y="21951"/>
                    </a:cubicBezTo>
                    <a:cubicBezTo>
                      <a:pt x="36938" y="18005"/>
                      <a:pt x="35525" y="14820"/>
                      <a:pt x="32736" y="12395"/>
                    </a:cubicBezTo>
                    <a:cubicBezTo>
                      <a:pt x="30019" y="9897"/>
                      <a:pt x="26397" y="8631"/>
                      <a:pt x="21869" y="8631"/>
                    </a:cubicBezTo>
                    <a:cubicBezTo>
                      <a:pt x="18754" y="8631"/>
                      <a:pt x="15421" y="9210"/>
                      <a:pt x="11871" y="10368"/>
                    </a:cubicBezTo>
                    <a:cubicBezTo>
                      <a:pt x="8394" y="11454"/>
                      <a:pt x="4663" y="13083"/>
                      <a:pt x="714" y="15291"/>
                    </a:cubicBezTo>
                    <a:lnTo>
                      <a:pt x="714" y="5156"/>
                    </a:lnTo>
                    <a:cubicBezTo>
                      <a:pt x="4771" y="3527"/>
                      <a:pt x="8538" y="2260"/>
                      <a:pt x="12016" y="1391"/>
                    </a:cubicBezTo>
                    <a:cubicBezTo>
                      <a:pt x="15566" y="523"/>
                      <a:pt x="18826" y="88"/>
                      <a:pt x="21724" y="88"/>
                    </a:cubicBezTo>
                    <a:cubicBezTo>
                      <a:pt x="29440" y="88"/>
                      <a:pt x="35561" y="2043"/>
                      <a:pt x="40126" y="5880"/>
                    </a:cubicBezTo>
                    <a:cubicBezTo>
                      <a:pt x="44762" y="9753"/>
                      <a:pt x="47081" y="14929"/>
                      <a:pt x="47081" y="21371"/>
                    </a:cubicBezTo>
                    <a:cubicBezTo>
                      <a:pt x="47081" y="24484"/>
                      <a:pt x="46501" y="27380"/>
                      <a:pt x="45342" y="30058"/>
                    </a:cubicBezTo>
                    <a:cubicBezTo>
                      <a:pt x="44183" y="32773"/>
                      <a:pt x="42082" y="35994"/>
                      <a:pt x="39111" y="39759"/>
                    </a:cubicBezTo>
                    <a:cubicBezTo>
                      <a:pt x="38242" y="40736"/>
                      <a:pt x="35561" y="43523"/>
                      <a:pt x="31142" y="48156"/>
                    </a:cubicBezTo>
                    <a:cubicBezTo>
                      <a:pt x="26687" y="52717"/>
                      <a:pt x="20420" y="59123"/>
                      <a:pt x="12306" y="67412"/>
                    </a:cubicBezTo>
                    <a:close/>
                  </a:path>
                </a:pathLst>
              </a:custGeom>
              <a:solidFill>
                <a:srgbClr val="000000"/>
              </a:solidFill>
              <a:ln w="9257"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8292B03C-A76E-96E3-8F2E-7C0CA348D3F4}"/>
                  </a:ext>
                </a:extLst>
              </p:cNvPr>
              <p:cNvSpPr/>
              <p:nvPr/>
            </p:nvSpPr>
            <p:spPr>
              <a:xfrm>
                <a:off x="5917155" y="2765514"/>
                <a:ext cx="22893" cy="90778"/>
              </a:xfrm>
              <a:custGeom>
                <a:avLst/>
                <a:gdLst>
                  <a:gd name="connsiteX0" fmla="*/ 287 w 22893"/>
                  <a:gd name="connsiteY0" fmla="*/ 88 h 90778"/>
                  <a:gd name="connsiteX1" fmla="*/ 8256 w 22893"/>
                  <a:gd name="connsiteY1" fmla="*/ 88 h 90778"/>
                  <a:gd name="connsiteX2" fmla="*/ 19413 w 22893"/>
                  <a:gd name="connsiteY2" fmla="*/ 23109 h 90778"/>
                  <a:gd name="connsiteX3" fmla="*/ 23180 w 22893"/>
                  <a:gd name="connsiteY3" fmla="*/ 45405 h 90778"/>
                  <a:gd name="connsiteX4" fmla="*/ 19413 w 22893"/>
                  <a:gd name="connsiteY4" fmla="*/ 67846 h 90778"/>
                  <a:gd name="connsiteX5" fmla="*/ 8256 w 22893"/>
                  <a:gd name="connsiteY5" fmla="*/ 90867 h 90778"/>
                  <a:gd name="connsiteX6" fmla="*/ 287 w 22893"/>
                  <a:gd name="connsiteY6" fmla="*/ 90867 h 90778"/>
                  <a:gd name="connsiteX7" fmla="*/ 10139 w 22893"/>
                  <a:gd name="connsiteY7" fmla="*/ 68136 h 90778"/>
                  <a:gd name="connsiteX8" fmla="*/ 13472 w 22893"/>
                  <a:gd name="connsiteY8" fmla="*/ 45405 h 90778"/>
                  <a:gd name="connsiteX9" fmla="*/ 10139 w 22893"/>
                  <a:gd name="connsiteY9" fmla="*/ 22819 h 90778"/>
                  <a:gd name="connsiteX10" fmla="*/ 287 w 22893"/>
                  <a:gd name="connsiteY10" fmla="*/ 88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87" y="88"/>
                    </a:moveTo>
                    <a:lnTo>
                      <a:pt x="8256" y="88"/>
                    </a:lnTo>
                    <a:cubicBezTo>
                      <a:pt x="13255" y="7907"/>
                      <a:pt x="16986" y="15580"/>
                      <a:pt x="19413" y="23109"/>
                    </a:cubicBezTo>
                    <a:cubicBezTo>
                      <a:pt x="21912" y="30565"/>
                      <a:pt x="23180" y="37985"/>
                      <a:pt x="23180" y="45405"/>
                    </a:cubicBezTo>
                    <a:cubicBezTo>
                      <a:pt x="23180" y="52861"/>
                      <a:pt x="21912" y="60318"/>
                      <a:pt x="19413" y="67846"/>
                    </a:cubicBezTo>
                    <a:cubicBezTo>
                      <a:pt x="16986" y="75375"/>
                      <a:pt x="13255" y="83048"/>
                      <a:pt x="8256" y="90867"/>
                    </a:cubicBezTo>
                    <a:lnTo>
                      <a:pt x="287" y="90867"/>
                    </a:lnTo>
                    <a:cubicBezTo>
                      <a:pt x="4706" y="83229"/>
                      <a:pt x="8002" y="75665"/>
                      <a:pt x="10139" y="68136"/>
                    </a:cubicBezTo>
                    <a:cubicBezTo>
                      <a:pt x="12349" y="60607"/>
                      <a:pt x="13472" y="53042"/>
                      <a:pt x="13472" y="45405"/>
                    </a:cubicBezTo>
                    <a:cubicBezTo>
                      <a:pt x="13472" y="37804"/>
                      <a:pt x="12349" y="30275"/>
                      <a:pt x="10139" y="22819"/>
                    </a:cubicBezTo>
                    <a:cubicBezTo>
                      <a:pt x="8002" y="15291"/>
                      <a:pt x="4706" y="7726"/>
                      <a:pt x="287" y="88"/>
                    </a:cubicBezTo>
                    <a:close/>
                  </a:path>
                </a:pathLst>
              </a:custGeom>
              <a:solidFill>
                <a:srgbClr val="000000"/>
              </a:solidFill>
              <a:ln w="9257" cap="flat">
                <a:noFill/>
                <a:prstDash val="solid"/>
                <a:miter/>
              </a:ln>
            </p:spPr>
            <p:txBody>
              <a:bodyPr rtlCol="0" anchor="ctr"/>
              <a:lstStyle/>
              <a:p>
                <a:endParaRPr lang="en-GB" dirty="0"/>
              </a:p>
            </p:txBody>
          </p:sp>
        </p:grpSp>
        <p:grpSp>
          <p:nvGrpSpPr>
            <p:cNvPr id="46" name="Content Placeholder 15">
              <a:extLst>
                <a:ext uri="{FF2B5EF4-FFF2-40B4-BE49-F238E27FC236}">
                  <a16:creationId xmlns:a16="http://schemas.microsoft.com/office/drawing/2014/main" id="{9A439DAC-0479-4180-2098-585458EAB368}"/>
                </a:ext>
              </a:extLst>
            </p:cNvPr>
            <p:cNvGrpSpPr/>
            <p:nvPr/>
          </p:nvGrpSpPr>
          <p:grpSpPr>
            <a:xfrm>
              <a:off x="5616600" y="3062030"/>
              <a:ext cx="323448" cy="90778"/>
              <a:chOff x="5616600" y="3062030"/>
              <a:chExt cx="323448" cy="90778"/>
            </a:xfrm>
            <a:solidFill>
              <a:srgbClr val="000000"/>
            </a:solidFill>
          </p:grpSpPr>
          <p:sp>
            <p:nvSpPr>
              <p:cNvPr id="47" name="Freeform: Shape 46">
                <a:extLst>
                  <a:ext uri="{FF2B5EF4-FFF2-40B4-BE49-F238E27FC236}">
                    <a16:creationId xmlns:a16="http://schemas.microsoft.com/office/drawing/2014/main" id="{26C70D8D-808D-5821-23B1-A78C74031ED0}"/>
                  </a:ext>
                </a:extLst>
              </p:cNvPr>
              <p:cNvSpPr/>
              <p:nvPr/>
            </p:nvSpPr>
            <p:spPr>
              <a:xfrm>
                <a:off x="5616600" y="3062030"/>
                <a:ext cx="22748" cy="90778"/>
              </a:xfrm>
              <a:custGeom>
                <a:avLst/>
                <a:gdLst>
                  <a:gd name="connsiteX0" fmla="*/ 23003 w 22748"/>
                  <a:gd name="connsiteY0" fmla="*/ 120 h 90778"/>
                  <a:gd name="connsiteX1" fmla="*/ 13150 w 22748"/>
                  <a:gd name="connsiteY1" fmla="*/ 22851 h 90778"/>
                  <a:gd name="connsiteX2" fmla="*/ 9962 w 22748"/>
                  <a:gd name="connsiteY2" fmla="*/ 45437 h 90778"/>
                  <a:gd name="connsiteX3" fmla="*/ 13150 w 22748"/>
                  <a:gd name="connsiteY3" fmla="*/ 68168 h 90778"/>
                  <a:gd name="connsiteX4" fmla="*/ 23003 w 22748"/>
                  <a:gd name="connsiteY4" fmla="*/ 90899 h 90778"/>
                  <a:gd name="connsiteX5" fmla="*/ 15033 w 22748"/>
                  <a:gd name="connsiteY5" fmla="*/ 90899 h 90778"/>
                  <a:gd name="connsiteX6" fmla="*/ 3876 w 22748"/>
                  <a:gd name="connsiteY6" fmla="*/ 67878 h 90778"/>
                  <a:gd name="connsiteX7" fmla="*/ 254 w 22748"/>
                  <a:gd name="connsiteY7" fmla="*/ 45437 h 90778"/>
                  <a:gd name="connsiteX8" fmla="*/ 3876 w 22748"/>
                  <a:gd name="connsiteY8" fmla="*/ 23141 h 90778"/>
                  <a:gd name="connsiteX9" fmla="*/ 15033 w 22748"/>
                  <a:gd name="connsiteY9" fmla="*/ 120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3" y="120"/>
                    </a:moveTo>
                    <a:cubicBezTo>
                      <a:pt x="18547" y="7758"/>
                      <a:pt x="15251" y="15323"/>
                      <a:pt x="13150" y="22851"/>
                    </a:cubicBezTo>
                    <a:cubicBezTo>
                      <a:pt x="11012" y="30307"/>
                      <a:pt x="9962" y="37836"/>
                      <a:pt x="9962" y="45437"/>
                    </a:cubicBezTo>
                    <a:cubicBezTo>
                      <a:pt x="9962" y="53074"/>
                      <a:pt x="11012" y="60639"/>
                      <a:pt x="13150" y="68168"/>
                    </a:cubicBezTo>
                    <a:cubicBezTo>
                      <a:pt x="15359" y="75697"/>
                      <a:pt x="18656" y="83261"/>
                      <a:pt x="23003" y="90899"/>
                    </a:cubicBezTo>
                    <a:lnTo>
                      <a:pt x="15033" y="90899"/>
                    </a:lnTo>
                    <a:cubicBezTo>
                      <a:pt x="10107" y="83080"/>
                      <a:pt x="6376" y="75407"/>
                      <a:pt x="3876" y="67878"/>
                    </a:cubicBezTo>
                    <a:cubicBezTo>
                      <a:pt x="1449" y="60350"/>
                      <a:pt x="254" y="52893"/>
                      <a:pt x="254" y="45437"/>
                    </a:cubicBezTo>
                    <a:cubicBezTo>
                      <a:pt x="254" y="38017"/>
                      <a:pt x="1449" y="30597"/>
                      <a:pt x="3876" y="23141"/>
                    </a:cubicBezTo>
                    <a:cubicBezTo>
                      <a:pt x="6267" y="15612"/>
                      <a:pt x="9998" y="7939"/>
                      <a:pt x="15033" y="120"/>
                    </a:cubicBezTo>
                    <a:close/>
                  </a:path>
                </a:pathLst>
              </a:custGeom>
              <a:solidFill>
                <a:srgbClr val="000000"/>
              </a:solidFill>
              <a:ln w="9257"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DD443A97-4A17-AC23-886C-FEFDE13EAD9E}"/>
                  </a:ext>
                </a:extLst>
              </p:cNvPr>
              <p:cNvSpPr/>
              <p:nvPr/>
            </p:nvSpPr>
            <p:spPr>
              <a:xfrm>
                <a:off x="5658710" y="3065070"/>
                <a:ext cx="44337" cy="74273"/>
              </a:xfrm>
              <a:custGeom>
                <a:avLst/>
                <a:gdLst>
                  <a:gd name="connsiteX0" fmla="*/ 1707 w 44337"/>
                  <a:gd name="connsiteY0" fmla="*/ 65996 h 74273"/>
                  <a:gd name="connsiteX1" fmla="*/ 18225 w 44337"/>
                  <a:gd name="connsiteY1" fmla="*/ 65996 h 74273"/>
                  <a:gd name="connsiteX2" fmla="*/ 18225 w 44337"/>
                  <a:gd name="connsiteY2" fmla="*/ 9242 h 74273"/>
                  <a:gd name="connsiteX3" fmla="*/ 258 w 44337"/>
                  <a:gd name="connsiteY3" fmla="*/ 12861 h 74273"/>
                  <a:gd name="connsiteX4" fmla="*/ 258 w 44337"/>
                  <a:gd name="connsiteY4" fmla="*/ 3740 h 74273"/>
                  <a:gd name="connsiteX5" fmla="*/ 18080 w 44337"/>
                  <a:gd name="connsiteY5" fmla="*/ 120 h 74273"/>
                  <a:gd name="connsiteX6" fmla="*/ 28223 w 44337"/>
                  <a:gd name="connsiteY6" fmla="*/ 120 h 74273"/>
                  <a:gd name="connsiteX7" fmla="*/ 28223 w 44337"/>
                  <a:gd name="connsiteY7" fmla="*/ 65996 h 74273"/>
                  <a:gd name="connsiteX8" fmla="*/ 44596 w 44337"/>
                  <a:gd name="connsiteY8" fmla="*/ 65996 h 74273"/>
                  <a:gd name="connsiteX9" fmla="*/ 44596 w 44337"/>
                  <a:gd name="connsiteY9" fmla="*/ 74394 h 74273"/>
                  <a:gd name="connsiteX10" fmla="*/ 1707 w 44337"/>
                  <a:gd name="connsiteY10" fmla="*/ 74394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07" y="65996"/>
                    </a:moveTo>
                    <a:lnTo>
                      <a:pt x="18225" y="65996"/>
                    </a:lnTo>
                    <a:lnTo>
                      <a:pt x="18225" y="9242"/>
                    </a:lnTo>
                    <a:lnTo>
                      <a:pt x="258" y="12861"/>
                    </a:lnTo>
                    <a:lnTo>
                      <a:pt x="258" y="3740"/>
                    </a:lnTo>
                    <a:lnTo>
                      <a:pt x="18080" y="120"/>
                    </a:lnTo>
                    <a:lnTo>
                      <a:pt x="28223" y="120"/>
                    </a:lnTo>
                    <a:lnTo>
                      <a:pt x="28223" y="65996"/>
                    </a:lnTo>
                    <a:lnTo>
                      <a:pt x="44596" y="65996"/>
                    </a:lnTo>
                    <a:lnTo>
                      <a:pt x="44596" y="74394"/>
                    </a:lnTo>
                    <a:lnTo>
                      <a:pt x="1707" y="74394"/>
                    </a:lnTo>
                    <a:close/>
                  </a:path>
                </a:pathLst>
              </a:custGeom>
              <a:solidFill>
                <a:srgbClr val="000000"/>
              </a:solidFill>
              <a:ln w="9257"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3CE7E78C-4677-E28C-A4B2-8EF41B8FA838}"/>
                  </a:ext>
                </a:extLst>
              </p:cNvPr>
              <p:cNvSpPr/>
              <p:nvPr/>
            </p:nvSpPr>
            <p:spPr>
              <a:xfrm>
                <a:off x="5720281" y="3126747"/>
                <a:ext cx="14634" cy="24468"/>
              </a:xfrm>
              <a:custGeom>
                <a:avLst/>
                <a:gdLst>
                  <a:gd name="connsiteX0" fmla="*/ 4467 w 14634"/>
                  <a:gd name="connsiteY0" fmla="*/ 120 h 24468"/>
                  <a:gd name="connsiteX1" fmla="*/ 14900 w 14634"/>
                  <a:gd name="connsiteY1" fmla="*/ 120 h 24468"/>
                  <a:gd name="connsiteX2" fmla="*/ 14900 w 14634"/>
                  <a:gd name="connsiteY2" fmla="*/ 8663 h 24468"/>
                  <a:gd name="connsiteX3" fmla="*/ 6786 w 14634"/>
                  <a:gd name="connsiteY3" fmla="*/ 24589 h 24468"/>
                  <a:gd name="connsiteX4" fmla="*/ 265 w 14634"/>
                  <a:gd name="connsiteY4" fmla="*/ 24589 h 24468"/>
                  <a:gd name="connsiteX5" fmla="*/ 4467 w 14634"/>
                  <a:gd name="connsiteY5" fmla="*/ 8663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67" y="120"/>
                    </a:moveTo>
                    <a:lnTo>
                      <a:pt x="14900" y="120"/>
                    </a:lnTo>
                    <a:lnTo>
                      <a:pt x="14900" y="8663"/>
                    </a:lnTo>
                    <a:lnTo>
                      <a:pt x="6786" y="24589"/>
                    </a:lnTo>
                    <a:lnTo>
                      <a:pt x="265" y="24589"/>
                    </a:lnTo>
                    <a:lnTo>
                      <a:pt x="4467" y="8663"/>
                    </a:lnTo>
                    <a:close/>
                  </a:path>
                </a:pathLst>
              </a:custGeom>
              <a:solidFill>
                <a:srgbClr val="000000"/>
              </a:solidFill>
              <a:ln w="9257"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A0F392E3-B381-2CDD-6DE7-7E351983675C}"/>
                  </a:ext>
                </a:extLst>
              </p:cNvPr>
              <p:cNvSpPr/>
              <p:nvPr/>
            </p:nvSpPr>
            <p:spPr>
              <a:xfrm>
                <a:off x="5756033" y="3065070"/>
                <a:ext cx="44337" cy="74273"/>
              </a:xfrm>
              <a:custGeom>
                <a:avLst/>
                <a:gdLst>
                  <a:gd name="connsiteX0" fmla="*/ 1718 w 44337"/>
                  <a:gd name="connsiteY0" fmla="*/ 65996 h 74273"/>
                  <a:gd name="connsiteX1" fmla="*/ 18236 w 44337"/>
                  <a:gd name="connsiteY1" fmla="*/ 65996 h 74273"/>
                  <a:gd name="connsiteX2" fmla="*/ 18236 w 44337"/>
                  <a:gd name="connsiteY2" fmla="*/ 9242 h 74273"/>
                  <a:gd name="connsiteX3" fmla="*/ 269 w 44337"/>
                  <a:gd name="connsiteY3" fmla="*/ 12861 h 74273"/>
                  <a:gd name="connsiteX4" fmla="*/ 269 w 44337"/>
                  <a:gd name="connsiteY4" fmla="*/ 3740 h 74273"/>
                  <a:gd name="connsiteX5" fmla="*/ 18091 w 44337"/>
                  <a:gd name="connsiteY5" fmla="*/ 120 h 74273"/>
                  <a:gd name="connsiteX6" fmla="*/ 28234 w 44337"/>
                  <a:gd name="connsiteY6" fmla="*/ 120 h 74273"/>
                  <a:gd name="connsiteX7" fmla="*/ 28234 w 44337"/>
                  <a:gd name="connsiteY7" fmla="*/ 65996 h 74273"/>
                  <a:gd name="connsiteX8" fmla="*/ 44607 w 44337"/>
                  <a:gd name="connsiteY8" fmla="*/ 65996 h 74273"/>
                  <a:gd name="connsiteX9" fmla="*/ 44607 w 44337"/>
                  <a:gd name="connsiteY9" fmla="*/ 74394 h 74273"/>
                  <a:gd name="connsiteX10" fmla="*/ 1718 w 44337"/>
                  <a:gd name="connsiteY10" fmla="*/ 74394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8" y="65996"/>
                    </a:moveTo>
                    <a:lnTo>
                      <a:pt x="18236" y="65996"/>
                    </a:lnTo>
                    <a:lnTo>
                      <a:pt x="18236" y="9242"/>
                    </a:lnTo>
                    <a:lnTo>
                      <a:pt x="269" y="12861"/>
                    </a:lnTo>
                    <a:lnTo>
                      <a:pt x="269" y="3740"/>
                    </a:lnTo>
                    <a:lnTo>
                      <a:pt x="18091" y="120"/>
                    </a:lnTo>
                    <a:lnTo>
                      <a:pt x="28234" y="120"/>
                    </a:lnTo>
                    <a:lnTo>
                      <a:pt x="28234" y="65996"/>
                    </a:lnTo>
                    <a:lnTo>
                      <a:pt x="44607" y="65996"/>
                    </a:lnTo>
                    <a:lnTo>
                      <a:pt x="44607" y="74394"/>
                    </a:lnTo>
                    <a:lnTo>
                      <a:pt x="1718" y="74394"/>
                    </a:lnTo>
                    <a:close/>
                  </a:path>
                </a:pathLst>
              </a:custGeom>
              <a:solidFill>
                <a:srgbClr val="000000"/>
              </a:solidFill>
              <a:ln w="9257"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04C43B98-824F-5D17-7DF1-976028FC21DE}"/>
                  </a:ext>
                </a:extLst>
              </p:cNvPr>
              <p:cNvSpPr/>
              <p:nvPr/>
            </p:nvSpPr>
            <p:spPr>
              <a:xfrm>
                <a:off x="5809780" y="3065070"/>
                <a:ext cx="34340" cy="83683"/>
              </a:xfrm>
              <a:custGeom>
                <a:avLst/>
                <a:gdLst>
                  <a:gd name="connsiteX0" fmla="*/ 26212 w 34340"/>
                  <a:gd name="connsiteY0" fmla="*/ 120 h 83683"/>
                  <a:gd name="connsiteX1" fmla="*/ 34616 w 34340"/>
                  <a:gd name="connsiteY1" fmla="*/ 120 h 83683"/>
                  <a:gd name="connsiteX2" fmla="*/ 8680 w 34340"/>
                  <a:gd name="connsiteY2" fmla="*/ 83804 h 83683"/>
                  <a:gd name="connsiteX3" fmla="*/ 276 w 34340"/>
                  <a:gd name="connsiteY3" fmla="*/ 83804 h 83683"/>
                </a:gdLst>
                <a:ahLst/>
                <a:cxnLst>
                  <a:cxn ang="0">
                    <a:pos x="connsiteX0" y="connsiteY0"/>
                  </a:cxn>
                  <a:cxn ang="0">
                    <a:pos x="connsiteX1" y="connsiteY1"/>
                  </a:cxn>
                  <a:cxn ang="0">
                    <a:pos x="connsiteX2" y="connsiteY2"/>
                  </a:cxn>
                  <a:cxn ang="0">
                    <a:pos x="connsiteX3" y="connsiteY3"/>
                  </a:cxn>
                </a:cxnLst>
                <a:rect l="l" t="t" r="r" b="b"/>
                <a:pathLst>
                  <a:path w="34340" h="83683">
                    <a:moveTo>
                      <a:pt x="26212" y="120"/>
                    </a:moveTo>
                    <a:lnTo>
                      <a:pt x="34616" y="120"/>
                    </a:lnTo>
                    <a:lnTo>
                      <a:pt x="8680" y="83804"/>
                    </a:lnTo>
                    <a:lnTo>
                      <a:pt x="276" y="83804"/>
                    </a:lnTo>
                    <a:close/>
                  </a:path>
                </a:pathLst>
              </a:custGeom>
              <a:solidFill>
                <a:srgbClr val="000000"/>
              </a:solidFill>
              <a:ln w="9257"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A2533141-AC2D-3D5E-2F0F-4E0B862E4CCD}"/>
                  </a:ext>
                </a:extLst>
              </p:cNvPr>
              <p:cNvSpPr/>
              <p:nvPr/>
            </p:nvSpPr>
            <p:spPr>
              <a:xfrm>
                <a:off x="5849073" y="3065070"/>
                <a:ext cx="54190" cy="74273"/>
              </a:xfrm>
              <a:custGeom>
                <a:avLst/>
                <a:gdLst>
                  <a:gd name="connsiteX0" fmla="*/ 33895 w 54190"/>
                  <a:gd name="connsiteY0" fmla="*/ 8807 h 74273"/>
                  <a:gd name="connsiteX1" fmla="*/ 8539 w 54190"/>
                  <a:gd name="connsiteY1" fmla="*/ 48477 h 74273"/>
                  <a:gd name="connsiteX2" fmla="*/ 33895 w 54190"/>
                  <a:gd name="connsiteY2" fmla="*/ 48477 h 74273"/>
                  <a:gd name="connsiteX3" fmla="*/ 31287 w 54190"/>
                  <a:gd name="connsiteY3" fmla="*/ 120 h 74273"/>
                  <a:gd name="connsiteX4" fmla="*/ 43893 w 54190"/>
                  <a:gd name="connsiteY4" fmla="*/ 120 h 74273"/>
                  <a:gd name="connsiteX5" fmla="*/ 43893 w 54190"/>
                  <a:gd name="connsiteY5" fmla="*/ 48477 h 74273"/>
                  <a:gd name="connsiteX6" fmla="*/ 54470 w 54190"/>
                  <a:gd name="connsiteY6" fmla="*/ 48477 h 74273"/>
                  <a:gd name="connsiteX7" fmla="*/ 54470 w 54190"/>
                  <a:gd name="connsiteY7" fmla="*/ 56875 h 74273"/>
                  <a:gd name="connsiteX8" fmla="*/ 43893 w 54190"/>
                  <a:gd name="connsiteY8" fmla="*/ 56875 h 74273"/>
                  <a:gd name="connsiteX9" fmla="*/ 43893 w 54190"/>
                  <a:gd name="connsiteY9" fmla="*/ 74394 h 74273"/>
                  <a:gd name="connsiteX10" fmla="*/ 33895 w 54190"/>
                  <a:gd name="connsiteY10" fmla="*/ 74394 h 74273"/>
                  <a:gd name="connsiteX11" fmla="*/ 33895 w 54190"/>
                  <a:gd name="connsiteY11" fmla="*/ 56875 h 74273"/>
                  <a:gd name="connsiteX12" fmla="*/ 280 w 54190"/>
                  <a:gd name="connsiteY12" fmla="*/ 56875 h 74273"/>
                  <a:gd name="connsiteX13" fmla="*/ 280 w 54190"/>
                  <a:gd name="connsiteY13" fmla="*/ 47175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190" h="74273">
                    <a:moveTo>
                      <a:pt x="33895" y="8807"/>
                    </a:moveTo>
                    <a:lnTo>
                      <a:pt x="8539" y="48477"/>
                    </a:lnTo>
                    <a:lnTo>
                      <a:pt x="33895" y="48477"/>
                    </a:lnTo>
                    <a:close/>
                    <a:moveTo>
                      <a:pt x="31287" y="120"/>
                    </a:moveTo>
                    <a:lnTo>
                      <a:pt x="43893" y="120"/>
                    </a:lnTo>
                    <a:lnTo>
                      <a:pt x="43893" y="48477"/>
                    </a:lnTo>
                    <a:lnTo>
                      <a:pt x="54470" y="48477"/>
                    </a:lnTo>
                    <a:lnTo>
                      <a:pt x="54470" y="56875"/>
                    </a:lnTo>
                    <a:lnTo>
                      <a:pt x="43893" y="56875"/>
                    </a:lnTo>
                    <a:lnTo>
                      <a:pt x="43893" y="74394"/>
                    </a:lnTo>
                    <a:lnTo>
                      <a:pt x="33895" y="74394"/>
                    </a:lnTo>
                    <a:lnTo>
                      <a:pt x="33895" y="56875"/>
                    </a:lnTo>
                    <a:lnTo>
                      <a:pt x="280" y="56875"/>
                    </a:lnTo>
                    <a:lnTo>
                      <a:pt x="280" y="47175"/>
                    </a:lnTo>
                    <a:close/>
                  </a:path>
                </a:pathLst>
              </a:custGeom>
              <a:solidFill>
                <a:srgbClr val="000000"/>
              </a:solidFill>
              <a:ln w="9257"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01A9A6DF-4B4E-54A2-08BF-D7805A57FA48}"/>
                  </a:ext>
                </a:extLst>
              </p:cNvPr>
              <p:cNvSpPr/>
              <p:nvPr/>
            </p:nvSpPr>
            <p:spPr>
              <a:xfrm>
                <a:off x="5917155" y="3062030"/>
                <a:ext cx="22893" cy="90778"/>
              </a:xfrm>
              <a:custGeom>
                <a:avLst/>
                <a:gdLst>
                  <a:gd name="connsiteX0" fmla="*/ 287 w 22893"/>
                  <a:gd name="connsiteY0" fmla="*/ 120 h 90778"/>
                  <a:gd name="connsiteX1" fmla="*/ 8256 w 22893"/>
                  <a:gd name="connsiteY1" fmla="*/ 120 h 90778"/>
                  <a:gd name="connsiteX2" fmla="*/ 19413 w 22893"/>
                  <a:gd name="connsiteY2" fmla="*/ 23141 h 90778"/>
                  <a:gd name="connsiteX3" fmla="*/ 23180 w 22893"/>
                  <a:gd name="connsiteY3" fmla="*/ 45437 h 90778"/>
                  <a:gd name="connsiteX4" fmla="*/ 19413 w 22893"/>
                  <a:gd name="connsiteY4" fmla="*/ 67878 h 90778"/>
                  <a:gd name="connsiteX5" fmla="*/ 8256 w 22893"/>
                  <a:gd name="connsiteY5" fmla="*/ 90899 h 90778"/>
                  <a:gd name="connsiteX6" fmla="*/ 287 w 22893"/>
                  <a:gd name="connsiteY6" fmla="*/ 90899 h 90778"/>
                  <a:gd name="connsiteX7" fmla="*/ 10139 w 22893"/>
                  <a:gd name="connsiteY7" fmla="*/ 68168 h 90778"/>
                  <a:gd name="connsiteX8" fmla="*/ 13472 w 22893"/>
                  <a:gd name="connsiteY8" fmla="*/ 45437 h 90778"/>
                  <a:gd name="connsiteX9" fmla="*/ 10139 w 22893"/>
                  <a:gd name="connsiteY9" fmla="*/ 22851 h 90778"/>
                  <a:gd name="connsiteX10" fmla="*/ 287 w 22893"/>
                  <a:gd name="connsiteY10" fmla="*/ 120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87" y="120"/>
                    </a:moveTo>
                    <a:lnTo>
                      <a:pt x="8256" y="120"/>
                    </a:lnTo>
                    <a:cubicBezTo>
                      <a:pt x="13255" y="7939"/>
                      <a:pt x="16986" y="15612"/>
                      <a:pt x="19413" y="23141"/>
                    </a:cubicBezTo>
                    <a:cubicBezTo>
                      <a:pt x="21912" y="30597"/>
                      <a:pt x="23180" y="38017"/>
                      <a:pt x="23180" y="45437"/>
                    </a:cubicBezTo>
                    <a:cubicBezTo>
                      <a:pt x="23180" y="52893"/>
                      <a:pt x="21912" y="60350"/>
                      <a:pt x="19413" y="67878"/>
                    </a:cubicBezTo>
                    <a:cubicBezTo>
                      <a:pt x="16986" y="75407"/>
                      <a:pt x="13255" y="83080"/>
                      <a:pt x="8256" y="90899"/>
                    </a:cubicBezTo>
                    <a:lnTo>
                      <a:pt x="287" y="90899"/>
                    </a:lnTo>
                    <a:cubicBezTo>
                      <a:pt x="4706" y="83261"/>
                      <a:pt x="8002" y="75697"/>
                      <a:pt x="10139" y="68168"/>
                    </a:cubicBezTo>
                    <a:cubicBezTo>
                      <a:pt x="12349" y="60639"/>
                      <a:pt x="13472" y="53074"/>
                      <a:pt x="13472" y="45437"/>
                    </a:cubicBezTo>
                    <a:cubicBezTo>
                      <a:pt x="13472" y="37836"/>
                      <a:pt x="12349" y="30307"/>
                      <a:pt x="10139" y="22851"/>
                    </a:cubicBezTo>
                    <a:cubicBezTo>
                      <a:pt x="8002" y="15323"/>
                      <a:pt x="4706" y="7758"/>
                      <a:pt x="287" y="120"/>
                    </a:cubicBezTo>
                    <a:close/>
                  </a:path>
                </a:pathLst>
              </a:custGeom>
              <a:solidFill>
                <a:srgbClr val="000000"/>
              </a:solidFill>
              <a:ln w="9257" cap="flat">
                <a:noFill/>
                <a:prstDash val="solid"/>
                <a:miter/>
              </a:ln>
            </p:spPr>
            <p:txBody>
              <a:bodyPr rtlCol="0" anchor="ctr"/>
              <a:lstStyle/>
              <a:p>
                <a:endParaRPr lang="en-GB" dirty="0"/>
              </a:p>
            </p:txBody>
          </p:sp>
        </p:grpSp>
        <p:grpSp>
          <p:nvGrpSpPr>
            <p:cNvPr id="54" name="Content Placeholder 15">
              <a:extLst>
                <a:ext uri="{FF2B5EF4-FFF2-40B4-BE49-F238E27FC236}">
                  <a16:creationId xmlns:a16="http://schemas.microsoft.com/office/drawing/2014/main" id="{A3A172DB-D141-1EC0-C847-E05A02E81E09}"/>
                </a:ext>
              </a:extLst>
            </p:cNvPr>
            <p:cNvGrpSpPr/>
            <p:nvPr/>
          </p:nvGrpSpPr>
          <p:grpSpPr>
            <a:xfrm>
              <a:off x="5616600" y="3210286"/>
              <a:ext cx="323448" cy="90778"/>
              <a:chOff x="5616600" y="3210286"/>
              <a:chExt cx="323448" cy="90778"/>
            </a:xfrm>
            <a:solidFill>
              <a:srgbClr val="000000"/>
            </a:solidFill>
          </p:grpSpPr>
          <p:sp>
            <p:nvSpPr>
              <p:cNvPr id="55" name="Freeform: Shape 54">
                <a:extLst>
                  <a:ext uri="{FF2B5EF4-FFF2-40B4-BE49-F238E27FC236}">
                    <a16:creationId xmlns:a16="http://schemas.microsoft.com/office/drawing/2014/main" id="{106336A3-CF82-9319-0642-45B02CE32C0A}"/>
                  </a:ext>
                </a:extLst>
              </p:cNvPr>
              <p:cNvSpPr/>
              <p:nvPr/>
            </p:nvSpPr>
            <p:spPr>
              <a:xfrm>
                <a:off x="5616600" y="3210286"/>
                <a:ext cx="22748" cy="90778"/>
              </a:xfrm>
              <a:custGeom>
                <a:avLst/>
                <a:gdLst>
                  <a:gd name="connsiteX0" fmla="*/ 23003 w 22748"/>
                  <a:gd name="connsiteY0" fmla="*/ 136 h 90778"/>
                  <a:gd name="connsiteX1" fmla="*/ 13150 w 22748"/>
                  <a:gd name="connsiteY1" fmla="*/ 22867 h 90778"/>
                  <a:gd name="connsiteX2" fmla="*/ 9962 w 22748"/>
                  <a:gd name="connsiteY2" fmla="*/ 45453 h 90778"/>
                  <a:gd name="connsiteX3" fmla="*/ 13150 w 22748"/>
                  <a:gd name="connsiteY3" fmla="*/ 68184 h 90778"/>
                  <a:gd name="connsiteX4" fmla="*/ 23003 w 22748"/>
                  <a:gd name="connsiteY4" fmla="*/ 90915 h 90778"/>
                  <a:gd name="connsiteX5" fmla="*/ 15033 w 22748"/>
                  <a:gd name="connsiteY5" fmla="*/ 90915 h 90778"/>
                  <a:gd name="connsiteX6" fmla="*/ 3876 w 22748"/>
                  <a:gd name="connsiteY6" fmla="*/ 67894 h 90778"/>
                  <a:gd name="connsiteX7" fmla="*/ 254 w 22748"/>
                  <a:gd name="connsiteY7" fmla="*/ 45453 h 90778"/>
                  <a:gd name="connsiteX8" fmla="*/ 3876 w 22748"/>
                  <a:gd name="connsiteY8" fmla="*/ 23157 h 90778"/>
                  <a:gd name="connsiteX9" fmla="*/ 15033 w 22748"/>
                  <a:gd name="connsiteY9" fmla="*/ 136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3" y="136"/>
                    </a:moveTo>
                    <a:cubicBezTo>
                      <a:pt x="18547" y="7774"/>
                      <a:pt x="15251" y="15339"/>
                      <a:pt x="13150" y="22867"/>
                    </a:cubicBezTo>
                    <a:cubicBezTo>
                      <a:pt x="11012" y="30323"/>
                      <a:pt x="9962" y="37852"/>
                      <a:pt x="9962" y="45453"/>
                    </a:cubicBezTo>
                    <a:cubicBezTo>
                      <a:pt x="9962" y="53090"/>
                      <a:pt x="11012" y="60655"/>
                      <a:pt x="13150" y="68184"/>
                    </a:cubicBezTo>
                    <a:cubicBezTo>
                      <a:pt x="15359" y="75713"/>
                      <a:pt x="18656" y="83277"/>
                      <a:pt x="23003" y="90915"/>
                    </a:cubicBezTo>
                    <a:lnTo>
                      <a:pt x="15033" y="90915"/>
                    </a:lnTo>
                    <a:cubicBezTo>
                      <a:pt x="10107" y="83096"/>
                      <a:pt x="6376" y="75423"/>
                      <a:pt x="3876" y="67894"/>
                    </a:cubicBezTo>
                    <a:cubicBezTo>
                      <a:pt x="1449" y="60366"/>
                      <a:pt x="254" y="52909"/>
                      <a:pt x="254" y="45453"/>
                    </a:cubicBezTo>
                    <a:cubicBezTo>
                      <a:pt x="254" y="38033"/>
                      <a:pt x="1449" y="30613"/>
                      <a:pt x="3876" y="23157"/>
                    </a:cubicBezTo>
                    <a:cubicBezTo>
                      <a:pt x="6267" y="15628"/>
                      <a:pt x="9998" y="7955"/>
                      <a:pt x="15033" y="136"/>
                    </a:cubicBezTo>
                    <a:close/>
                  </a:path>
                </a:pathLst>
              </a:custGeom>
              <a:solidFill>
                <a:srgbClr val="000000"/>
              </a:solidFill>
              <a:ln w="9257"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8B1DBEDB-64E9-8610-85EB-F1E93A8C50DF}"/>
                  </a:ext>
                </a:extLst>
              </p:cNvPr>
              <p:cNvSpPr/>
              <p:nvPr/>
            </p:nvSpPr>
            <p:spPr>
              <a:xfrm>
                <a:off x="5658710" y="3213327"/>
                <a:ext cx="44337" cy="74273"/>
              </a:xfrm>
              <a:custGeom>
                <a:avLst/>
                <a:gdLst>
                  <a:gd name="connsiteX0" fmla="*/ 1707 w 44337"/>
                  <a:gd name="connsiteY0" fmla="*/ 66012 h 74273"/>
                  <a:gd name="connsiteX1" fmla="*/ 18225 w 44337"/>
                  <a:gd name="connsiteY1" fmla="*/ 66012 h 74273"/>
                  <a:gd name="connsiteX2" fmla="*/ 18225 w 44337"/>
                  <a:gd name="connsiteY2" fmla="*/ 9258 h 74273"/>
                  <a:gd name="connsiteX3" fmla="*/ 258 w 44337"/>
                  <a:gd name="connsiteY3" fmla="*/ 12877 h 74273"/>
                  <a:gd name="connsiteX4" fmla="*/ 258 w 44337"/>
                  <a:gd name="connsiteY4" fmla="*/ 3756 h 74273"/>
                  <a:gd name="connsiteX5" fmla="*/ 18080 w 44337"/>
                  <a:gd name="connsiteY5" fmla="*/ 136 h 74273"/>
                  <a:gd name="connsiteX6" fmla="*/ 28223 w 44337"/>
                  <a:gd name="connsiteY6" fmla="*/ 136 h 74273"/>
                  <a:gd name="connsiteX7" fmla="*/ 28223 w 44337"/>
                  <a:gd name="connsiteY7" fmla="*/ 66012 h 74273"/>
                  <a:gd name="connsiteX8" fmla="*/ 44596 w 44337"/>
                  <a:gd name="connsiteY8" fmla="*/ 66012 h 74273"/>
                  <a:gd name="connsiteX9" fmla="*/ 44596 w 44337"/>
                  <a:gd name="connsiteY9" fmla="*/ 74410 h 74273"/>
                  <a:gd name="connsiteX10" fmla="*/ 1707 w 44337"/>
                  <a:gd name="connsiteY10" fmla="*/ 74410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07" y="66012"/>
                    </a:moveTo>
                    <a:lnTo>
                      <a:pt x="18225" y="66012"/>
                    </a:lnTo>
                    <a:lnTo>
                      <a:pt x="18225" y="9258"/>
                    </a:lnTo>
                    <a:lnTo>
                      <a:pt x="258" y="12877"/>
                    </a:lnTo>
                    <a:lnTo>
                      <a:pt x="258" y="3756"/>
                    </a:lnTo>
                    <a:lnTo>
                      <a:pt x="18080" y="136"/>
                    </a:lnTo>
                    <a:lnTo>
                      <a:pt x="28223" y="136"/>
                    </a:lnTo>
                    <a:lnTo>
                      <a:pt x="28223" y="66012"/>
                    </a:lnTo>
                    <a:lnTo>
                      <a:pt x="44596" y="66012"/>
                    </a:lnTo>
                    <a:lnTo>
                      <a:pt x="44596" y="74410"/>
                    </a:lnTo>
                    <a:lnTo>
                      <a:pt x="1707" y="74410"/>
                    </a:lnTo>
                    <a:close/>
                  </a:path>
                </a:pathLst>
              </a:custGeom>
              <a:solidFill>
                <a:srgbClr val="000000"/>
              </a:solidFill>
              <a:ln w="9257"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9D831F7C-BB37-9096-22A1-6A1E0F2028E9}"/>
                  </a:ext>
                </a:extLst>
              </p:cNvPr>
              <p:cNvSpPr/>
              <p:nvPr/>
            </p:nvSpPr>
            <p:spPr>
              <a:xfrm>
                <a:off x="5720281" y="3275004"/>
                <a:ext cx="14634" cy="24468"/>
              </a:xfrm>
              <a:custGeom>
                <a:avLst/>
                <a:gdLst>
                  <a:gd name="connsiteX0" fmla="*/ 4467 w 14634"/>
                  <a:gd name="connsiteY0" fmla="*/ 136 h 24468"/>
                  <a:gd name="connsiteX1" fmla="*/ 14900 w 14634"/>
                  <a:gd name="connsiteY1" fmla="*/ 136 h 24468"/>
                  <a:gd name="connsiteX2" fmla="*/ 14900 w 14634"/>
                  <a:gd name="connsiteY2" fmla="*/ 8679 h 24468"/>
                  <a:gd name="connsiteX3" fmla="*/ 6786 w 14634"/>
                  <a:gd name="connsiteY3" fmla="*/ 24605 h 24468"/>
                  <a:gd name="connsiteX4" fmla="*/ 265 w 14634"/>
                  <a:gd name="connsiteY4" fmla="*/ 24605 h 24468"/>
                  <a:gd name="connsiteX5" fmla="*/ 4467 w 14634"/>
                  <a:gd name="connsiteY5" fmla="*/ 8679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67" y="136"/>
                    </a:moveTo>
                    <a:lnTo>
                      <a:pt x="14900" y="136"/>
                    </a:lnTo>
                    <a:lnTo>
                      <a:pt x="14900" y="8679"/>
                    </a:lnTo>
                    <a:lnTo>
                      <a:pt x="6786" y="24605"/>
                    </a:lnTo>
                    <a:lnTo>
                      <a:pt x="265" y="24605"/>
                    </a:lnTo>
                    <a:lnTo>
                      <a:pt x="4467" y="8679"/>
                    </a:lnTo>
                    <a:close/>
                  </a:path>
                </a:pathLst>
              </a:custGeom>
              <a:solidFill>
                <a:srgbClr val="000000"/>
              </a:solidFill>
              <a:ln w="9257"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5DB08C35-1AB0-A2C1-A3AC-4C5077E80568}"/>
                  </a:ext>
                </a:extLst>
              </p:cNvPr>
              <p:cNvSpPr/>
              <p:nvPr/>
            </p:nvSpPr>
            <p:spPr>
              <a:xfrm>
                <a:off x="5756033" y="3213327"/>
                <a:ext cx="44337" cy="74273"/>
              </a:xfrm>
              <a:custGeom>
                <a:avLst/>
                <a:gdLst>
                  <a:gd name="connsiteX0" fmla="*/ 1718 w 44337"/>
                  <a:gd name="connsiteY0" fmla="*/ 66012 h 74273"/>
                  <a:gd name="connsiteX1" fmla="*/ 18236 w 44337"/>
                  <a:gd name="connsiteY1" fmla="*/ 66012 h 74273"/>
                  <a:gd name="connsiteX2" fmla="*/ 18236 w 44337"/>
                  <a:gd name="connsiteY2" fmla="*/ 9258 h 74273"/>
                  <a:gd name="connsiteX3" fmla="*/ 269 w 44337"/>
                  <a:gd name="connsiteY3" fmla="*/ 12877 h 74273"/>
                  <a:gd name="connsiteX4" fmla="*/ 269 w 44337"/>
                  <a:gd name="connsiteY4" fmla="*/ 3756 h 74273"/>
                  <a:gd name="connsiteX5" fmla="*/ 18091 w 44337"/>
                  <a:gd name="connsiteY5" fmla="*/ 136 h 74273"/>
                  <a:gd name="connsiteX6" fmla="*/ 28234 w 44337"/>
                  <a:gd name="connsiteY6" fmla="*/ 136 h 74273"/>
                  <a:gd name="connsiteX7" fmla="*/ 28234 w 44337"/>
                  <a:gd name="connsiteY7" fmla="*/ 66012 h 74273"/>
                  <a:gd name="connsiteX8" fmla="*/ 44607 w 44337"/>
                  <a:gd name="connsiteY8" fmla="*/ 66012 h 74273"/>
                  <a:gd name="connsiteX9" fmla="*/ 44607 w 44337"/>
                  <a:gd name="connsiteY9" fmla="*/ 74410 h 74273"/>
                  <a:gd name="connsiteX10" fmla="*/ 1718 w 44337"/>
                  <a:gd name="connsiteY10" fmla="*/ 74410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8" y="66012"/>
                    </a:moveTo>
                    <a:lnTo>
                      <a:pt x="18236" y="66012"/>
                    </a:lnTo>
                    <a:lnTo>
                      <a:pt x="18236" y="9258"/>
                    </a:lnTo>
                    <a:lnTo>
                      <a:pt x="269" y="12877"/>
                    </a:lnTo>
                    <a:lnTo>
                      <a:pt x="269" y="3756"/>
                    </a:lnTo>
                    <a:lnTo>
                      <a:pt x="18091" y="136"/>
                    </a:lnTo>
                    <a:lnTo>
                      <a:pt x="28234" y="136"/>
                    </a:lnTo>
                    <a:lnTo>
                      <a:pt x="28234" y="66012"/>
                    </a:lnTo>
                    <a:lnTo>
                      <a:pt x="44607" y="66012"/>
                    </a:lnTo>
                    <a:lnTo>
                      <a:pt x="44607" y="74410"/>
                    </a:lnTo>
                    <a:lnTo>
                      <a:pt x="1718" y="74410"/>
                    </a:lnTo>
                    <a:close/>
                  </a:path>
                </a:pathLst>
              </a:custGeom>
              <a:solidFill>
                <a:srgbClr val="000000"/>
              </a:solidFill>
              <a:ln w="9257"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B46AC1DD-0C65-1669-D614-91907E7F4F95}"/>
                  </a:ext>
                </a:extLst>
              </p:cNvPr>
              <p:cNvSpPr/>
              <p:nvPr/>
            </p:nvSpPr>
            <p:spPr>
              <a:xfrm>
                <a:off x="5809780" y="3213327"/>
                <a:ext cx="34340" cy="83683"/>
              </a:xfrm>
              <a:custGeom>
                <a:avLst/>
                <a:gdLst>
                  <a:gd name="connsiteX0" fmla="*/ 26212 w 34340"/>
                  <a:gd name="connsiteY0" fmla="*/ 136 h 83683"/>
                  <a:gd name="connsiteX1" fmla="*/ 34616 w 34340"/>
                  <a:gd name="connsiteY1" fmla="*/ 136 h 83683"/>
                  <a:gd name="connsiteX2" fmla="*/ 8680 w 34340"/>
                  <a:gd name="connsiteY2" fmla="*/ 83820 h 83683"/>
                  <a:gd name="connsiteX3" fmla="*/ 276 w 34340"/>
                  <a:gd name="connsiteY3" fmla="*/ 83820 h 83683"/>
                </a:gdLst>
                <a:ahLst/>
                <a:cxnLst>
                  <a:cxn ang="0">
                    <a:pos x="connsiteX0" y="connsiteY0"/>
                  </a:cxn>
                  <a:cxn ang="0">
                    <a:pos x="connsiteX1" y="connsiteY1"/>
                  </a:cxn>
                  <a:cxn ang="0">
                    <a:pos x="connsiteX2" y="connsiteY2"/>
                  </a:cxn>
                  <a:cxn ang="0">
                    <a:pos x="connsiteX3" y="connsiteY3"/>
                  </a:cxn>
                </a:cxnLst>
                <a:rect l="l" t="t" r="r" b="b"/>
                <a:pathLst>
                  <a:path w="34340" h="83683">
                    <a:moveTo>
                      <a:pt x="26212" y="136"/>
                    </a:moveTo>
                    <a:lnTo>
                      <a:pt x="34616" y="136"/>
                    </a:lnTo>
                    <a:lnTo>
                      <a:pt x="8680" y="83820"/>
                    </a:lnTo>
                    <a:lnTo>
                      <a:pt x="276" y="83820"/>
                    </a:lnTo>
                    <a:close/>
                  </a:path>
                </a:pathLst>
              </a:custGeom>
              <a:solidFill>
                <a:srgbClr val="000000"/>
              </a:solidFill>
              <a:ln w="9257"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66F09452-9963-2D3C-FA8E-36CE43CE2514}"/>
                  </a:ext>
                </a:extLst>
              </p:cNvPr>
              <p:cNvSpPr/>
              <p:nvPr/>
            </p:nvSpPr>
            <p:spPr>
              <a:xfrm>
                <a:off x="5851101" y="3211879"/>
                <a:ext cx="51003" cy="77168"/>
              </a:xfrm>
              <a:custGeom>
                <a:avLst/>
                <a:gdLst>
                  <a:gd name="connsiteX0" fmla="*/ 25781 w 51003"/>
                  <a:gd name="connsiteY0" fmla="*/ 40531 h 77168"/>
                  <a:gd name="connsiteX1" fmla="*/ 14479 w 51003"/>
                  <a:gd name="connsiteY1" fmla="*/ 44440 h 77168"/>
                  <a:gd name="connsiteX2" fmla="*/ 10422 w 51003"/>
                  <a:gd name="connsiteY2" fmla="*/ 55009 h 77168"/>
                  <a:gd name="connsiteX3" fmla="*/ 14479 w 51003"/>
                  <a:gd name="connsiteY3" fmla="*/ 65578 h 77168"/>
                  <a:gd name="connsiteX4" fmla="*/ 25781 w 51003"/>
                  <a:gd name="connsiteY4" fmla="*/ 69342 h 77168"/>
                  <a:gd name="connsiteX5" fmla="*/ 36938 w 51003"/>
                  <a:gd name="connsiteY5" fmla="*/ 65578 h 77168"/>
                  <a:gd name="connsiteX6" fmla="*/ 41140 w 51003"/>
                  <a:gd name="connsiteY6" fmla="*/ 55009 h 77168"/>
                  <a:gd name="connsiteX7" fmla="*/ 37083 w 51003"/>
                  <a:gd name="connsiteY7" fmla="*/ 44440 h 77168"/>
                  <a:gd name="connsiteX8" fmla="*/ 25781 w 51003"/>
                  <a:gd name="connsiteY8" fmla="*/ 40531 h 77168"/>
                  <a:gd name="connsiteX9" fmla="*/ 15638 w 51003"/>
                  <a:gd name="connsiteY9" fmla="*/ 36332 h 77168"/>
                  <a:gd name="connsiteX10" fmla="*/ 5641 w 51003"/>
                  <a:gd name="connsiteY10" fmla="*/ 30396 h 77168"/>
                  <a:gd name="connsiteX11" fmla="*/ 2018 w 51003"/>
                  <a:gd name="connsiteY11" fmla="*/ 19537 h 77168"/>
                  <a:gd name="connsiteX12" fmla="*/ 8249 w 51003"/>
                  <a:gd name="connsiteY12" fmla="*/ 5349 h 77168"/>
                  <a:gd name="connsiteX13" fmla="*/ 25781 w 51003"/>
                  <a:gd name="connsiteY13" fmla="*/ 136 h 77168"/>
                  <a:gd name="connsiteX14" fmla="*/ 43168 w 51003"/>
                  <a:gd name="connsiteY14" fmla="*/ 5349 h 77168"/>
                  <a:gd name="connsiteX15" fmla="*/ 49544 w 51003"/>
                  <a:gd name="connsiteY15" fmla="*/ 19537 h 77168"/>
                  <a:gd name="connsiteX16" fmla="*/ 45921 w 51003"/>
                  <a:gd name="connsiteY16" fmla="*/ 30396 h 77168"/>
                  <a:gd name="connsiteX17" fmla="*/ 35924 w 51003"/>
                  <a:gd name="connsiteY17" fmla="*/ 36332 h 77168"/>
                  <a:gd name="connsiteX18" fmla="*/ 47226 w 51003"/>
                  <a:gd name="connsiteY18" fmla="*/ 42847 h 77168"/>
                  <a:gd name="connsiteX19" fmla="*/ 51283 w 51003"/>
                  <a:gd name="connsiteY19" fmla="*/ 55009 h 77168"/>
                  <a:gd name="connsiteX20" fmla="*/ 44617 w 51003"/>
                  <a:gd name="connsiteY20" fmla="*/ 71514 h 77168"/>
                  <a:gd name="connsiteX21" fmla="*/ 25781 w 51003"/>
                  <a:gd name="connsiteY21" fmla="*/ 77305 h 77168"/>
                  <a:gd name="connsiteX22" fmla="*/ 6800 w 51003"/>
                  <a:gd name="connsiteY22" fmla="*/ 71514 h 77168"/>
                  <a:gd name="connsiteX23" fmla="*/ 280 w 51003"/>
                  <a:gd name="connsiteY23" fmla="*/ 55009 h 77168"/>
                  <a:gd name="connsiteX24" fmla="*/ 4337 w 51003"/>
                  <a:gd name="connsiteY24" fmla="*/ 42847 h 77168"/>
                  <a:gd name="connsiteX25" fmla="*/ 15638 w 51003"/>
                  <a:gd name="connsiteY25" fmla="*/ 36332 h 77168"/>
                  <a:gd name="connsiteX26" fmla="*/ 12016 w 51003"/>
                  <a:gd name="connsiteY26" fmla="*/ 20406 h 77168"/>
                  <a:gd name="connsiteX27" fmla="*/ 15638 w 51003"/>
                  <a:gd name="connsiteY27" fmla="*/ 29527 h 77168"/>
                  <a:gd name="connsiteX28" fmla="*/ 25781 w 51003"/>
                  <a:gd name="connsiteY28" fmla="*/ 32712 h 77168"/>
                  <a:gd name="connsiteX29" fmla="*/ 35779 w 51003"/>
                  <a:gd name="connsiteY29" fmla="*/ 29527 h 77168"/>
                  <a:gd name="connsiteX30" fmla="*/ 39546 w 51003"/>
                  <a:gd name="connsiteY30" fmla="*/ 20406 h 77168"/>
                  <a:gd name="connsiteX31" fmla="*/ 35779 w 51003"/>
                  <a:gd name="connsiteY31" fmla="*/ 11429 h 77168"/>
                  <a:gd name="connsiteX32" fmla="*/ 25781 w 51003"/>
                  <a:gd name="connsiteY32" fmla="*/ 8099 h 77168"/>
                  <a:gd name="connsiteX33" fmla="*/ 15638 w 51003"/>
                  <a:gd name="connsiteY33" fmla="*/ 11429 h 77168"/>
                  <a:gd name="connsiteX34" fmla="*/ 12016 w 51003"/>
                  <a:gd name="connsiteY34" fmla="*/ 20406 h 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003" h="77168">
                    <a:moveTo>
                      <a:pt x="25781" y="40531"/>
                    </a:moveTo>
                    <a:cubicBezTo>
                      <a:pt x="20927" y="40531"/>
                      <a:pt x="17160" y="41834"/>
                      <a:pt x="14479" y="44440"/>
                    </a:cubicBezTo>
                    <a:cubicBezTo>
                      <a:pt x="11762" y="46973"/>
                      <a:pt x="10422" y="50484"/>
                      <a:pt x="10422" y="55009"/>
                    </a:cubicBezTo>
                    <a:cubicBezTo>
                      <a:pt x="10422" y="59461"/>
                      <a:pt x="11762" y="62972"/>
                      <a:pt x="14479" y="65578"/>
                    </a:cubicBezTo>
                    <a:cubicBezTo>
                      <a:pt x="17160" y="68112"/>
                      <a:pt x="20927" y="69342"/>
                      <a:pt x="25781" y="69342"/>
                    </a:cubicBezTo>
                    <a:cubicBezTo>
                      <a:pt x="30490" y="69342"/>
                      <a:pt x="34221" y="68112"/>
                      <a:pt x="36938" y="65578"/>
                    </a:cubicBezTo>
                    <a:cubicBezTo>
                      <a:pt x="39727" y="62972"/>
                      <a:pt x="41140" y="59461"/>
                      <a:pt x="41140" y="55009"/>
                    </a:cubicBezTo>
                    <a:cubicBezTo>
                      <a:pt x="41140" y="50484"/>
                      <a:pt x="39763" y="46973"/>
                      <a:pt x="37083" y="44440"/>
                    </a:cubicBezTo>
                    <a:cubicBezTo>
                      <a:pt x="34366" y="41834"/>
                      <a:pt x="30599" y="40531"/>
                      <a:pt x="25781" y="40531"/>
                    </a:cubicBezTo>
                    <a:close/>
                    <a:moveTo>
                      <a:pt x="15638" y="36332"/>
                    </a:moveTo>
                    <a:cubicBezTo>
                      <a:pt x="11364" y="35282"/>
                      <a:pt x="8031" y="33292"/>
                      <a:pt x="5641" y="30396"/>
                    </a:cubicBezTo>
                    <a:cubicBezTo>
                      <a:pt x="3214" y="27428"/>
                      <a:pt x="2018" y="23808"/>
                      <a:pt x="2018" y="19537"/>
                    </a:cubicBezTo>
                    <a:cubicBezTo>
                      <a:pt x="2018" y="13565"/>
                      <a:pt x="4083" y="8823"/>
                      <a:pt x="8249" y="5349"/>
                    </a:cubicBezTo>
                    <a:cubicBezTo>
                      <a:pt x="12487" y="1874"/>
                      <a:pt x="18319" y="136"/>
                      <a:pt x="25781" y="136"/>
                    </a:cubicBezTo>
                    <a:cubicBezTo>
                      <a:pt x="33098" y="136"/>
                      <a:pt x="38894" y="1874"/>
                      <a:pt x="43168" y="5349"/>
                    </a:cubicBezTo>
                    <a:cubicBezTo>
                      <a:pt x="47407" y="8823"/>
                      <a:pt x="49544" y="13565"/>
                      <a:pt x="49544" y="19537"/>
                    </a:cubicBezTo>
                    <a:cubicBezTo>
                      <a:pt x="49544" y="23808"/>
                      <a:pt x="48312" y="27428"/>
                      <a:pt x="45921" y="30396"/>
                    </a:cubicBezTo>
                    <a:cubicBezTo>
                      <a:pt x="43494" y="33292"/>
                      <a:pt x="40162" y="35282"/>
                      <a:pt x="35924" y="36332"/>
                    </a:cubicBezTo>
                    <a:cubicBezTo>
                      <a:pt x="40741" y="37418"/>
                      <a:pt x="44509" y="39590"/>
                      <a:pt x="47226" y="42847"/>
                    </a:cubicBezTo>
                    <a:cubicBezTo>
                      <a:pt x="49906" y="46141"/>
                      <a:pt x="51283" y="50195"/>
                      <a:pt x="51283" y="55009"/>
                    </a:cubicBezTo>
                    <a:cubicBezTo>
                      <a:pt x="51283" y="62176"/>
                      <a:pt x="49037" y="67677"/>
                      <a:pt x="44617" y="71514"/>
                    </a:cubicBezTo>
                    <a:cubicBezTo>
                      <a:pt x="40271" y="75387"/>
                      <a:pt x="33968" y="77305"/>
                      <a:pt x="25781" y="77305"/>
                    </a:cubicBezTo>
                    <a:cubicBezTo>
                      <a:pt x="17558" y="77305"/>
                      <a:pt x="11219" y="75387"/>
                      <a:pt x="6800" y="71514"/>
                    </a:cubicBezTo>
                    <a:cubicBezTo>
                      <a:pt x="2453" y="67677"/>
                      <a:pt x="280" y="62176"/>
                      <a:pt x="280" y="55009"/>
                    </a:cubicBezTo>
                    <a:cubicBezTo>
                      <a:pt x="280" y="50195"/>
                      <a:pt x="1620" y="46141"/>
                      <a:pt x="4337" y="42847"/>
                    </a:cubicBezTo>
                    <a:cubicBezTo>
                      <a:pt x="7017" y="39590"/>
                      <a:pt x="10784" y="37418"/>
                      <a:pt x="15638" y="36332"/>
                    </a:cubicBezTo>
                    <a:close/>
                    <a:moveTo>
                      <a:pt x="12016" y="20406"/>
                    </a:moveTo>
                    <a:cubicBezTo>
                      <a:pt x="12016" y="24279"/>
                      <a:pt x="13211" y="27319"/>
                      <a:pt x="15638" y="29527"/>
                    </a:cubicBezTo>
                    <a:cubicBezTo>
                      <a:pt x="18029" y="31663"/>
                      <a:pt x="21434" y="32712"/>
                      <a:pt x="25781" y="32712"/>
                    </a:cubicBezTo>
                    <a:cubicBezTo>
                      <a:pt x="30019" y="32712"/>
                      <a:pt x="33352" y="31663"/>
                      <a:pt x="35779" y="29527"/>
                    </a:cubicBezTo>
                    <a:cubicBezTo>
                      <a:pt x="38278" y="27319"/>
                      <a:pt x="39546" y="24279"/>
                      <a:pt x="39546" y="20406"/>
                    </a:cubicBezTo>
                    <a:cubicBezTo>
                      <a:pt x="39546" y="16569"/>
                      <a:pt x="38278" y="13565"/>
                      <a:pt x="35779" y="11429"/>
                    </a:cubicBezTo>
                    <a:cubicBezTo>
                      <a:pt x="33352" y="9221"/>
                      <a:pt x="30019" y="8099"/>
                      <a:pt x="25781" y="8099"/>
                    </a:cubicBezTo>
                    <a:cubicBezTo>
                      <a:pt x="21434" y="8099"/>
                      <a:pt x="18029" y="9221"/>
                      <a:pt x="15638" y="11429"/>
                    </a:cubicBezTo>
                    <a:cubicBezTo>
                      <a:pt x="13211" y="13565"/>
                      <a:pt x="12016" y="16569"/>
                      <a:pt x="12016" y="20406"/>
                    </a:cubicBezTo>
                    <a:close/>
                  </a:path>
                </a:pathLst>
              </a:custGeom>
              <a:solidFill>
                <a:srgbClr val="000000"/>
              </a:solidFill>
              <a:ln w="9257"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1D093F51-6C04-A2CF-D5F3-4E5D0D45BED2}"/>
                  </a:ext>
                </a:extLst>
              </p:cNvPr>
              <p:cNvSpPr/>
              <p:nvPr/>
            </p:nvSpPr>
            <p:spPr>
              <a:xfrm>
                <a:off x="5917155" y="3210286"/>
                <a:ext cx="22893" cy="90778"/>
              </a:xfrm>
              <a:custGeom>
                <a:avLst/>
                <a:gdLst>
                  <a:gd name="connsiteX0" fmla="*/ 287 w 22893"/>
                  <a:gd name="connsiteY0" fmla="*/ 136 h 90778"/>
                  <a:gd name="connsiteX1" fmla="*/ 8256 w 22893"/>
                  <a:gd name="connsiteY1" fmla="*/ 136 h 90778"/>
                  <a:gd name="connsiteX2" fmla="*/ 19413 w 22893"/>
                  <a:gd name="connsiteY2" fmla="*/ 23157 h 90778"/>
                  <a:gd name="connsiteX3" fmla="*/ 23180 w 22893"/>
                  <a:gd name="connsiteY3" fmla="*/ 45453 h 90778"/>
                  <a:gd name="connsiteX4" fmla="*/ 19413 w 22893"/>
                  <a:gd name="connsiteY4" fmla="*/ 67894 h 90778"/>
                  <a:gd name="connsiteX5" fmla="*/ 8256 w 22893"/>
                  <a:gd name="connsiteY5" fmla="*/ 90915 h 90778"/>
                  <a:gd name="connsiteX6" fmla="*/ 287 w 22893"/>
                  <a:gd name="connsiteY6" fmla="*/ 90915 h 90778"/>
                  <a:gd name="connsiteX7" fmla="*/ 10139 w 22893"/>
                  <a:gd name="connsiteY7" fmla="*/ 68184 h 90778"/>
                  <a:gd name="connsiteX8" fmla="*/ 13472 w 22893"/>
                  <a:gd name="connsiteY8" fmla="*/ 45453 h 90778"/>
                  <a:gd name="connsiteX9" fmla="*/ 10139 w 22893"/>
                  <a:gd name="connsiteY9" fmla="*/ 22867 h 90778"/>
                  <a:gd name="connsiteX10" fmla="*/ 287 w 22893"/>
                  <a:gd name="connsiteY10" fmla="*/ 136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87" y="136"/>
                    </a:moveTo>
                    <a:lnTo>
                      <a:pt x="8256" y="136"/>
                    </a:lnTo>
                    <a:cubicBezTo>
                      <a:pt x="13255" y="7955"/>
                      <a:pt x="16986" y="15628"/>
                      <a:pt x="19413" y="23157"/>
                    </a:cubicBezTo>
                    <a:cubicBezTo>
                      <a:pt x="21912" y="30613"/>
                      <a:pt x="23180" y="38033"/>
                      <a:pt x="23180" y="45453"/>
                    </a:cubicBezTo>
                    <a:cubicBezTo>
                      <a:pt x="23180" y="52909"/>
                      <a:pt x="21912" y="60366"/>
                      <a:pt x="19413" y="67894"/>
                    </a:cubicBezTo>
                    <a:cubicBezTo>
                      <a:pt x="16986" y="75423"/>
                      <a:pt x="13255" y="83096"/>
                      <a:pt x="8256" y="90915"/>
                    </a:cubicBezTo>
                    <a:lnTo>
                      <a:pt x="287" y="90915"/>
                    </a:lnTo>
                    <a:cubicBezTo>
                      <a:pt x="4706" y="83277"/>
                      <a:pt x="8002" y="75713"/>
                      <a:pt x="10139" y="68184"/>
                    </a:cubicBezTo>
                    <a:cubicBezTo>
                      <a:pt x="12349" y="60655"/>
                      <a:pt x="13472" y="53090"/>
                      <a:pt x="13472" y="45453"/>
                    </a:cubicBezTo>
                    <a:cubicBezTo>
                      <a:pt x="13472" y="37852"/>
                      <a:pt x="12349" y="30323"/>
                      <a:pt x="10139" y="22867"/>
                    </a:cubicBezTo>
                    <a:cubicBezTo>
                      <a:pt x="8002" y="15339"/>
                      <a:pt x="4706" y="7774"/>
                      <a:pt x="287" y="136"/>
                    </a:cubicBezTo>
                    <a:close/>
                  </a:path>
                </a:pathLst>
              </a:custGeom>
              <a:solidFill>
                <a:srgbClr val="000000"/>
              </a:solidFill>
              <a:ln w="9257" cap="flat">
                <a:noFill/>
                <a:prstDash val="solid"/>
                <a:miter/>
              </a:ln>
            </p:spPr>
            <p:txBody>
              <a:bodyPr rtlCol="0" anchor="ctr"/>
              <a:lstStyle/>
              <a:p>
                <a:endParaRPr lang="en-GB" dirty="0"/>
              </a:p>
            </p:txBody>
          </p:sp>
        </p:grpSp>
        <p:sp>
          <p:nvSpPr>
            <p:cNvPr id="62" name="Freeform: Shape 61">
              <a:extLst>
                <a:ext uri="{FF2B5EF4-FFF2-40B4-BE49-F238E27FC236}">
                  <a16:creationId xmlns:a16="http://schemas.microsoft.com/office/drawing/2014/main" id="{A2F924BA-0378-2988-52DA-C330FACB35EB}"/>
                </a:ext>
              </a:extLst>
            </p:cNvPr>
            <p:cNvSpPr/>
            <p:nvPr/>
          </p:nvSpPr>
          <p:spPr>
            <a:xfrm>
              <a:off x="4442873" y="3435814"/>
              <a:ext cx="1142935" cy="142756"/>
            </a:xfrm>
            <a:custGeom>
              <a:avLst/>
              <a:gdLst>
                <a:gd name="connsiteX0" fmla="*/ 166 w 1142935"/>
                <a:gd name="connsiteY0" fmla="*/ 138 h 142756"/>
                <a:gd name="connsiteX1" fmla="*/ 1143102 w 1142935"/>
                <a:gd name="connsiteY1" fmla="*/ 142895 h 142756"/>
              </a:gdLst>
              <a:ahLst/>
              <a:cxnLst>
                <a:cxn ang="0">
                  <a:pos x="connsiteX0" y="connsiteY0"/>
                </a:cxn>
                <a:cxn ang="0">
                  <a:pos x="connsiteX1" y="connsiteY1"/>
                </a:cxn>
              </a:cxnLst>
              <a:rect l="l" t="t" r="r" b="b"/>
              <a:pathLst>
                <a:path w="1142935" h="142756">
                  <a:moveTo>
                    <a:pt x="166" y="138"/>
                  </a:moveTo>
                  <a:lnTo>
                    <a:pt x="1143102" y="142895"/>
                  </a:lnTo>
                </a:path>
              </a:pathLst>
            </a:custGeom>
            <a:noFill/>
            <a:ln w="14808" cap="flat">
              <a:solidFill>
                <a:srgbClr val="BE0000"/>
              </a:solidFill>
              <a:prstDash val="solid"/>
              <a:miter/>
            </a:ln>
          </p:spPr>
          <p:txBody>
            <a:bodyPr rtlCol="0" anchor="ctr"/>
            <a:lstStyle/>
            <a:p>
              <a:endParaRPr lang="en-GB" dirty="0"/>
            </a:p>
          </p:txBody>
        </p:sp>
        <p:sp>
          <p:nvSpPr>
            <p:cNvPr id="63" name="Freeform: Shape 62">
              <a:extLst>
                <a:ext uri="{FF2B5EF4-FFF2-40B4-BE49-F238E27FC236}">
                  <a16:creationId xmlns:a16="http://schemas.microsoft.com/office/drawing/2014/main" id="{3F8237B7-233E-298E-8F9B-BA99B178234A}"/>
                </a:ext>
              </a:extLst>
            </p:cNvPr>
            <p:cNvSpPr/>
            <p:nvPr/>
          </p:nvSpPr>
          <p:spPr>
            <a:xfrm>
              <a:off x="5574288" y="3559060"/>
              <a:ext cx="39118" cy="36775"/>
            </a:xfrm>
            <a:custGeom>
              <a:avLst/>
              <a:gdLst>
                <a:gd name="connsiteX0" fmla="*/ 39339 w 39118"/>
                <a:gd name="connsiteY0" fmla="*/ 23132 h 36775"/>
                <a:gd name="connsiteX1" fmla="*/ 221 w 39118"/>
                <a:gd name="connsiteY1" fmla="*/ 36920 h 36775"/>
                <a:gd name="connsiteX2" fmla="*/ 11742 w 39118"/>
                <a:gd name="connsiteY2" fmla="*/ 19655 h 36775"/>
                <a:gd name="connsiteX3" fmla="*/ 4821 w 39118"/>
                <a:gd name="connsiteY3" fmla="*/ 145 h 36775"/>
              </a:gdLst>
              <a:ahLst/>
              <a:cxnLst>
                <a:cxn ang="0">
                  <a:pos x="connsiteX0" y="connsiteY0"/>
                </a:cxn>
                <a:cxn ang="0">
                  <a:pos x="connsiteX1" y="connsiteY1"/>
                </a:cxn>
                <a:cxn ang="0">
                  <a:pos x="connsiteX2" y="connsiteY2"/>
                </a:cxn>
                <a:cxn ang="0">
                  <a:pos x="connsiteX3" y="connsiteY3"/>
                </a:cxn>
              </a:cxnLst>
              <a:rect l="l" t="t" r="r" b="b"/>
              <a:pathLst>
                <a:path w="39118" h="36775">
                  <a:moveTo>
                    <a:pt x="39339" y="23132"/>
                  </a:moveTo>
                  <a:lnTo>
                    <a:pt x="221" y="36920"/>
                  </a:lnTo>
                  <a:lnTo>
                    <a:pt x="11742" y="19655"/>
                  </a:lnTo>
                  <a:lnTo>
                    <a:pt x="4821" y="145"/>
                  </a:lnTo>
                  <a:close/>
                </a:path>
              </a:pathLst>
            </a:custGeom>
            <a:solidFill>
              <a:srgbClr val="BE0000"/>
            </a:solidFill>
            <a:ln w="14808" cap="flat">
              <a:solidFill>
                <a:srgbClr val="BE0000"/>
              </a:solidFill>
              <a:prstDash val="solid"/>
              <a:miter/>
            </a:ln>
          </p:spPr>
          <p:txBody>
            <a:bodyPr rtlCol="0" anchor="ctr"/>
            <a:lstStyle/>
            <a:p>
              <a:endParaRPr lang="en-GB" dirty="0"/>
            </a:p>
          </p:txBody>
        </p:sp>
        <p:grpSp>
          <p:nvGrpSpPr>
            <p:cNvPr id="64" name="Content Placeholder 15">
              <a:extLst>
                <a:ext uri="{FF2B5EF4-FFF2-40B4-BE49-F238E27FC236}">
                  <a16:creationId xmlns:a16="http://schemas.microsoft.com/office/drawing/2014/main" id="{20E87B81-601F-F381-9E3B-1FCABD6ECA8A}"/>
                </a:ext>
              </a:extLst>
            </p:cNvPr>
            <p:cNvGrpSpPr/>
            <p:nvPr/>
          </p:nvGrpSpPr>
          <p:grpSpPr>
            <a:xfrm>
              <a:off x="5672304" y="3506800"/>
              <a:ext cx="360263" cy="90778"/>
              <a:chOff x="5672304" y="3506800"/>
              <a:chExt cx="360263" cy="90778"/>
            </a:xfrm>
            <a:solidFill>
              <a:srgbClr val="000000"/>
            </a:solidFill>
          </p:grpSpPr>
          <p:sp>
            <p:nvSpPr>
              <p:cNvPr id="65" name="Freeform: Shape 64">
                <a:extLst>
                  <a:ext uri="{FF2B5EF4-FFF2-40B4-BE49-F238E27FC236}">
                    <a16:creationId xmlns:a16="http://schemas.microsoft.com/office/drawing/2014/main" id="{0750FE6C-F675-C254-A088-551C818F2CD1}"/>
                  </a:ext>
                </a:extLst>
              </p:cNvPr>
              <p:cNvSpPr/>
              <p:nvPr/>
            </p:nvSpPr>
            <p:spPr>
              <a:xfrm>
                <a:off x="5672304" y="3506800"/>
                <a:ext cx="22748" cy="90778"/>
              </a:xfrm>
              <a:custGeom>
                <a:avLst/>
                <a:gdLst>
                  <a:gd name="connsiteX0" fmla="*/ 23009 w 22748"/>
                  <a:gd name="connsiteY0" fmla="*/ 168 h 90778"/>
                  <a:gd name="connsiteX1" fmla="*/ 13156 w 22748"/>
                  <a:gd name="connsiteY1" fmla="*/ 22899 h 90778"/>
                  <a:gd name="connsiteX2" fmla="*/ 9968 w 22748"/>
                  <a:gd name="connsiteY2" fmla="*/ 45485 h 90778"/>
                  <a:gd name="connsiteX3" fmla="*/ 13156 w 22748"/>
                  <a:gd name="connsiteY3" fmla="*/ 68216 h 90778"/>
                  <a:gd name="connsiteX4" fmla="*/ 23009 w 22748"/>
                  <a:gd name="connsiteY4" fmla="*/ 90947 h 90778"/>
                  <a:gd name="connsiteX5" fmla="*/ 15039 w 22748"/>
                  <a:gd name="connsiteY5" fmla="*/ 90947 h 90778"/>
                  <a:gd name="connsiteX6" fmla="*/ 3882 w 22748"/>
                  <a:gd name="connsiteY6" fmla="*/ 67926 h 90778"/>
                  <a:gd name="connsiteX7" fmla="*/ 260 w 22748"/>
                  <a:gd name="connsiteY7" fmla="*/ 45485 h 90778"/>
                  <a:gd name="connsiteX8" fmla="*/ 3882 w 22748"/>
                  <a:gd name="connsiteY8" fmla="*/ 23189 h 90778"/>
                  <a:gd name="connsiteX9" fmla="*/ 15039 w 22748"/>
                  <a:gd name="connsiteY9" fmla="*/ 168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9" y="168"/>
                    </a:moveTo>
                    <a:cubicBezTo>
                      <a:pt x="18553" y="7806"/>
                      <a:pt x="15257" y="15371"/>
                      <a:pt x="13156" y="22899"/>
                    </a:cubicBezTo>
                    <a:cubicBezTo>
                      <a:pt x="11018" y="30355"/>
                      <a:pt x="9968" y="37884"/>
                      <a:pt x="9968" y="45485"/>
                    </a:cubicBezTo>
                    <a:cubicBezTo>
                      <a:pt x="9968" y="53122"/>
                      <a:pt x="11018" y="60687"/>
                      <a:pt x="13156" y="68216"/>
                    </a:cubicBezTo>
                    <a:cubicBezTo>
                      <a:pt x="15365" y="75745"/>
                      <a:pt x="18662" y="83309"/>
                      <a:pt x="23009" y="90947"/>
                    </a:cubicBezTo>
                    <a:lnTo>
                      <a:pt x="15039" y="90947"/>
                    </a:lnTo>
                    <a:cubicBezTo>
                      <a:pt x="10113" y="83128"/>
                      <a:pt x="6382" y="75455"/>
                      <a:pt x="3882" y="67926"/>
                    </a:cubicBezTo>
                    <a:cubicBezTo>
                      <a:pt x="1455" y="60398"/>
                      <a:pt x="260" y="52941"/>
                      <a:pt x="260" y="45485"/>
                    </a:cubicBezTo>
                    <a:cubicBezTo>
                      <a:pt x="260" y="38065"/>
                      <a:pt x="1455" y="30645"/>
                      <a:pt x="3882" y="23189"/>
                    </a:cubicBezTo>
                    <a:cubicBezTo>
                      <a:pt x="6273" y="15660"/>
                      <a:pt x="10004" y="7987"/>
                      <a:pt x="15039" y="168"/>
                    </a:cubicBezTo>
                    <a:close/>
                  </a:path>
                </a:pathLst>
              </a:custGeom>
              <a:solidFill>
                <a:srgbClr val="000000"/>
              </a:solidFill>
              <a:ln w="9257" cap="flat">
                <a:noFill/>
                <a:prstDash val="solid"/>
                <a:miter/>
              </a:ln>
            </p:spPr>
            <p:txBody>
              <a:bodyPr rtlCol="0" anchor="ctr"/>
              <a:lstStyle/>
              <a:p>
                <a:endParaRPr lang="en-GB" dirty="0"/>
              </a:p>
            </p:txBody>
          </p:sp>
          <p:sp>
            <p:nvSpPr>
              <p:cNvPr id="66" name="Freeform: Shape 65">
                <a:extLst>
                  <a:ext uri="{FF2B5EF4-FFF2-40B4-BE49-F238E27FC236}">
                    <a16:creationId xmlns:a16="http://schemas.microsoft.com/office/drawing/2014/main" id="{1B395C65-6DAB-57DF-16BA-3B3617D59DC7}"/>
                  </a:ext>
                </a:extLst>
              </p:cNvPr>
              <p:cNvSpPr/>
              <p:nvPr/>
            </p:nvSpPr>
            <p:spPr>
              <a:xfrm>
                <a:off x="5714424" y="3509840"/>
                <a:ext cx="44337" cy="74273"/>
              </a:xfrm>
              <a:custGeom>
                <a:avLst/>
                <a:gdLst>
                  <a:gd name="connsiteX0" fmla="*/ 1713 w 44337"/>
                  <a:gd name="connsiteY0" fmla="*/ 66044 h 74273"/>
                  <a:gd name="connsiteX1" fmla="*/ 18231 w 44337"/>
                  <a:gd name="connsiteY1" fmla="*/ 66044 h 74273"/>
                  <a:gd name="connsiteX2" fmla="*/ 18231 w 44337"/>
                  <a:gd name="connsiteY2" fmla="*/ 9290 h 74273"/>
                  <a:gd name="connsiteX3" fmla="*/ 264 w 44337"/>
                  <a:gd name="connsiteY3" fmla="*/ 12909 h 74273"/>
                  <a:gd name="connsiteX4" fmla="*/ 264 w 44337"/>
                  <a:gd name="connsiteY4" fmla="*/ 3788 h 74273"/>
                  <a:gd name="connsiteX5" fmla="*/ 18086 w 44337"/>
                  <a:gd name="connsiteY5" fmla="*/ 168 h 74273"/>
                  <a:gd name="connsiteX6" fmla="*/ 28229 w 44337"/>
                  <a:gd name="connsiteY6" fmla="*/ 168 h 74273"/>
                  <a:gd name="connsiteX7" fmla="*/ 28229 w 44337"/>
                  <a:gd name="connsiteY7" fmla="*/ 66044 h 74273"/>
                  <a:gd name="connsiteX8" fmla="*/ 44602 w 44337"/>
                  <a:gd name="connsiteY8" fmla="*/ 66044 h 74273"/>
                  <a:gd name="connsiteX9" fmla="*/ 44602 w 44337"/>
                  <a:gd name="connsiteY9" fmla="*/ 74442 h 74273"/>
                  <a:gd name="connsiteX10" fmla="*/ 1713 w 44337"/>
                  <a:gd name="connsiteY10" fmla="*/ 74442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3" y="66044"/>
                    </a:moveTo>
                    <a:lnTo>
                      <a:pt x="18231" y="66044"/>
                    </a:lnTo>
                    <a:lnTo>
                      <a:pt x="18231" y="9290"/>
                    </a:lnTo>
                    <a:lnTo>
                      <a:pt x="264" y="12909"/>
                    </a:lnTo>
                    <a:lnTo>
                      <a:pt x="264" y="3788"/>
                    </a:lnTo>
                    <a:lnTo>
                      <a:pt x="18086" y="168"/>
                    </a:lnTo>
                    <a:lnTo>
                      <a:pt x="28229" y="168"/>
                    </a:lnTo>
                    <a:lnTo>
                      <a:pt x="28229" y="66044"/>
                    </a:lnTo>
                    <a:lnTo>
                      <a:pt x="44602" y="66044"/>
                    </a:lnTo>
                    <a:lnTo>
                      <a:pt x="44602" y="74442"/>
                    </a:lnTo>
                    <a:lnTo>
                      <a:pt x="1713" y="74442"/>
                    </a:lnTo>
                    <a:close/>
                  </a:path>
                </a:pathLst>
              </a:custGeom>
              <a:solidFill>
                <a:srgbClr val="000000"/>
              </a:solidFill>
              <a:ln w="9257" cap="flat">
                <a:noFill/>
                <a:prstDash val="solid"/>
                <a:miter/>
              </a:ln>
            </p:spPr>
            <p:txBody>
              <a:bodyPr rtlCol="0" anchor="ctr"/>
              <a:lstStyle/>
              <a:p>
                <a:endParaRPr lang="en-GB" dirty="0"/>
              </a:p>
            </p:txBody>
          </p:sp>
          <p:sp>
            <p:nvSpPr>
              <p:cNvPr id="67" name="Freeform: Shape 66">
                <a:extLst>
                  <a:ext uri="{FF2B5EF4-FFF2-40B4-BE49-F238E27FC236}">
                    <a16:creationId xmlns:a16="http://schemas.microsoft.com/office/drawing/2014/main" id="{A5C7BED1-BE75-DB8A-D747-4E3952EBD69D}"/>
                  </a:ext>
                </a:extLst>
              </p:cNvPr>
              <p:cNvSpPr/>
              <p:nvPr/>
            </p:nvSpPr>
            <p:spPr>
              <a:xfrm>
                <a:off x="5773088" y="3552117"/>
                <a:ext cx="26950" cy="8107"/>
              </a:xfrm>
              <a:custGeom>
                <a:avLst/>
                <a:gdLst>
                  <a:gd name="connsiteX0" fmla="*/ 271 w 26950"/>
                  <a:gd name="connsiteY0" fmla="*/ 168 h 8107"/>
                  <a:gd name="connsiteX1" fmla="*/ 27222 w 26950"/>
                  <a:gd name="connsiteY1" fmla="*/ 168 h 8107"/>
                  <a:gd name="connsiteX2" fmla="*/ 27222 w 26950"/>
                  <a:gd name="connsiteY2" fmla="*/ 8276 h 8107"/>
                  <a:gd name="connsiteX3" fmla="*/ 271 w 26950"/>
                  <a:gd name="connsiteY3" fmla="*/ 8276 h 8107"/>
                </a:gdLst>
                <a:ahLst/>
                <a:cxnLst>
                  <a:cxn ang="0">
                    <a:pos x="connsiteX0" y="connsiteY0"/>
                  </a:cxn>
                  <a:cxn ang="0">
                    <a:pos x="connsiteX1" y="connsiteY1"/>
                  </a:cxn>
                  <a:cxn ang="0">
                    <a:pos x="connsiteX2" y="connsiteY2"/>
                  </a:cxn>
                  <a:cxn ang="0">
                    <a:pos x="connsiteX3" y="connsiteY3"/>
                  </a:cxn>
                </a:cxnLst>
                <a:rect l="l" t="t" r="r" b="b"/>
                <a:pathLst>
                  <a:path w="26950" h="8107">
                    <a:moveTo>
                      <a:pt x="271" y="168"/>
                    </a:moveTo>
                    <a:lnTo>
                      <a:pt x="27222" y="168"/>
                    </a:lnTo>
                    <a:lnTo>
                      <a:pt x="27222" y="8276"/>
                    </a:lnTo>
                    <a:lnTo>
                      <a:pt x="271" y="8276"/>
                    </a:lnTo>
                    <a:close/>
                  </a:path>
                </a:pathLst>
              </a:custGeom>
              <a:solidFill>
                <a:srgbClr val="000000"/>
              </a:solidFill>
              <a:ln w="9257" cap="flat">
                <a:noFill/>
                <a:prstDash val="solid"/>
                <a:miter/>
              </a:ln>
            </p:spPr>
            <p:txBody>
              <a:bodyPr rtlCol="0" anchor="ctr"/>
              <a:lstStyle/>
              <a:p>
                <a:endParaRPr lang="en-GB" dirty="0"/>
              </a:p>
            </p:txBody>
          </p:sp>
          <p:sp>
            <p:nvSpPr>
              <p:cNvPr id="68" name="Freeform: Shape 67">
                <a:extLst>
                  <a:ext uri="{FF2B5EF4-FFF2-40B4-BE49-F238E27FC236}">
                    <a16:creationId xmlns:a16="http://schemas.microsoft.com/office/drawing/2014/main" id="{2BF23B18-B045-5DE5-A065-D3FFB62996F8}"/>
                  </a:ext>
                </a:extLst>
              </p:cNvPr>
              <p:cNvSpPr/>
              <p:nvPr/>
            </p:nvSpPr>
            <p:spPr>
              <a:xfrm>
                <a:off x="5812800" y="3571517"/>
                <a:ext cx="14634" cy="24468"/>
              </a:xfrm>
              <a:custGeom>
                <a:avLst/>
                <a:gdLst>
                  <a:gd name="connsiteX0" fmla="*/ 4477 w 14634"/>
                  <a:gd name="connsiteY0" fmla="*/ 168 h 24468"/>
                  <a:gd name="connsiteX1" fmla="*/ 14910 w 14634"/>
                  <a:gd name="connsiteY1" fmla="*/ 168 h 24468"/>
                  <a:gd name="connsiteX2" fmla="*/ 14910 w 14634"/>
                  <a:gd name="connsiteY2" fmla="*/ 8711 h 24468"/>
                  <a:gd name="connsiteX3" fmla="*/ 6796 w 14634"/>
                  <a:gd name="connsiteY3" fmla="*/ 24637 h 24468"/>
                  <a:gd name="connsiteX4" fmla="*/ 275 w 14634"/>
                  <a:gd name="connsiteY4" fmla="*/ 24637 h 24468"/>
                  <a:gd name="connsiteX5" fmla="*/ 4477 w 14634"/>
                  <a:gd name="connsiteY5" fmla="*/ 8711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77" y="168"/>
                    </a:moveTo>
                    <a:lnTo>
                      <a:pt x="14910" y="168"/>
                    </a:lnTo>
                    <a:lnTo>
                      <a:pt x="14910" y="8711"/>
                    </a:lnTo>
                    <a:lnTo>
                      <a:pt x="6796" y="24637"/>
                    </a:lnTo>
                    <a:lnTo>
                      <a:pt x="275" y="24637"/>
                    </a:lnTo>
                    <a:lnTo>
                      <a:pt x="4477" y="8711"/>
                    </a:lnTo>
                    <a:close/>
                  </a:path>
                </a:pathLst>
              </a:custGeom>
              <a:solidFill>
                <a:srgbClr val="000000"/>
              </a:solidFill>
              <a:ln w="9257" cap="flat">
                <a:noFill/>
                <a:prstDash val="solid"/>
                <a:miter/>
              </a:ln>
            </p:spPr>
            <p:txBody>
              <a:bodyPr rtlCol="0" anchor="ctr"/>
              <a:lstStyle/>
              <a:p>
                <a:endParaRPr lang="en-GB" dirty="0"/>
              </a:p>
            </p:txBody>
          </p:sp>
          <p:sp>
            <p:nvSpPr>
              <p:cNvPr id="69" name="Freeform: Shape 68">
                <a:extLst>
                  <a:ext uri="{FF2B5EF4-FFF2-40B4-BE49-F238E27FC236}">
                    <a16:creationId xmlns:a16="http://schemas.microsoft.com/office/drawing/2014/main" id="{13356FEE-26FD-DDDF-5C25-17D6B95FC060}"/>
                  </a:ext>
                </a:extLst>
              </p:cNvPr>
              <p:cNvSpPr/>
              <p:nvPr/>
            </p:nvSpPr>
            <p:spPr>
              <a:xfrm>
                <a:off x="5848552" y="3509840"/>
                <a:ext cx="44337" cy="74273"/>
              </a:xfrm>
              <a:custGeom>
                <a:avLst/>
                <a:gdLst>
                  <a:gd name="connsiteX0" fmla="*/ 1728 w 44337"/>
                  <a:gd name="connsiteY0" fmla="*/ 66044 h 74273"/>
                  <a:gd name="connsiteX1" fmla="*/ 18246 w 44337"/>
                  <a:gd name="connsiteY1" fmla="*/ 66044 h 74273"/>
                  <a:gd name="connsiteX2" fmla="*/ 18246 w 44337"/>
                  <a:gd name="connsiteY2" fmla="*/ 9290 h 74273"/>
                  <a:gd name="connsiteX3" fmla="*/ 279 w 44337"/>
                  <a:gd name="connsiteY3" fmla="*/ 12909 h 74273"/>
                  <a:gd name="connsiteX4" fmla="*/ 279 w 44337"/>
                  <a:gd name="connsiteY4" fmla="*/ 3788 h 74273"/>
                  <a:gd name="connsiteX5" fmla="*/ 18101 w 44337"/>
                  <a:gd name="connsiteY5" fmla="*/ 168 h 74273"/>
                  <a:gd name="connsiteX6" fmla="*/ 28244 w 44337"/>
                  <a:gd name="connsiteY6" fmla="*/ 168 h 74273"/>
                  <a:gd name="connsiteX7" fmla="*/ 28244 w 44337"/>
                  <a:gd name="connsiteY7" fmla="*/ 66044 h 74273"/>
                  <a:gd name="connsiteX8" fmla="*/ 44617 w 44337"/>
                  <a:gd name="connsiteY8" fmla="*/ 66044 h 74273"/>
                  <a:gd name="connsiteX9" fmla="*/ 44617 w 44337"/>
                  <a:gd name="connsiteY9" fmla="*/ 74442 h 74273"/>
                  <a:gd name="connsiteX10" fmla="*/ 1728 w 44337"/>
                  <a:gd name="connsiteY10" fmla="*/ 74442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28" y="66044"/>
                    </a:moveTo>
                    <a:lnTo>
                      <a:pt x="18246" y="66044"/>
                    </a:lnTo>
                    <a:lnTo>
                      <a:pt x="18246" y="9290"/>
                    </a:lnTo>
                    <a:lnTo>
                      <a:pt x="279" y="12909"/>
                    </a:lnTo>
                    <a:lnTo>
                      <a:pt x="279" y="3788"/>
                    </a:lnTo>
                    <a:lnTo>
                      <a:pt x="18101" y="168"/>
                    </a:lnTo>
                    <a:lnTo>
                      <a:pt x="28244" y="168"/>
                    </a:lnTo>
                    <a:lnTo>
                      <a:pt x="28244" y="66044"/>
                    </a:lnTo>
                    <a:lnTo>
                      <a:pt x="44617" y="66044"/>
                    </a:lnTo>
                    <a:lnTo>
                      <a:pt x="44617" y="74442"/>
                    </a:lnTo>
                    <a:lnTo>
                      <a:pt x="1728" y="74442"/>
                    </a:lnTo>
                    <a:close/>
                  </a:path>
                </a:pathLst>
              </a:custGeom>
              <a:solidFill>
                <a:srgbClr val="000000"/>
              </a:solidFill>
              <a:ln w="9257"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39AFAEED-4F93-4EC7-EDA5-EC79267B9EB2}"/>
                  </a:ext>
                </a:extLst>
              </p:cNvPr>
              <p:cNvSpPr/>
              <p:nvPr/>
            </p:nvSpPr>
            <p:spPr>
              <a:xfrm>
                <a:off x="5902299" y="3509840"/>
                <a:ext cx="34340" cy="83683"/>
              </a:xfrm>
              <a:custGeom>
                <a:avLst/>
                <a:gdLst>
                  <a:gd name="connsiteX0" fmla="*/ 26222 w 34340"/>
                  <a:gd name="connsiteY0" fmla="*/ 168 h 83683"/>
                  <a:gd name="connsiteX1" fmla="*/ 34626 w 34340"/>
                  <a:gd name="connsiteY1" fmla="*/ 168 h 83683"/>
                  <a:gd name="connsiteX2" fmla="*/ 8690 w 34340"/>
                  <a:gd name="connsiteY2" fmla="*/ 83852 h 83683"/>
                  <a:gd name="connsiteX3" fmla="*/ 286 w 34340"/>
                  <a:gd name="connsiteY3" fmla="*/ 83852 h 83683"/>
                </a:gdLst>
                <a:ahLst/>
                <a:cxnLst>
                  <a:cxn ang="0">
                    <a:pos x="connsiteX0" y="connsiteY0"/>
                  </a:cxn>
                  <a:cxn ang="0">
                    <a:pos x="connsiteX1" y="connsiteY1"/>
                  </a:cxn>
                  <a:cxn ang="0">
                    <a:pos x="connsiteX2" y="connsiteY2"/>
                  </a:cxn>
                  <a:cxn ang="0">
                    <a:pos x="connsiteX3" y="connsiteY3"/>
                  </a:cxn>
                </a:cxnLst>
                <a:rect l="l" t="t" r="r" b="b"/>
                <a:pathLst>
                  <a:path w="34340" h="83683">
                    <a:moveTo>
                      <a:pt x="26222" y="168"/>
                    </a:moveTo>
                    <a:lnTo>
                      <a:pt x="34626" y="168"/>
                    </a:lnTo>
                    <a:lnTo>
                      <a:pt x="8690" y="83852"/>
                    </a:lnTo>
                    <a:lnTo>
                      <a:pt x="286" y="83852"/>
                    </a:lnTo>
                    <a:close/>
                  </a:path>
                </a:pathLst>
              </a:custGeom>
              <a:solidFill>
                <a:srgbClr val="000000"/>
              </a:solidFill>
              <a:ln w="9257"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792F12AB-AFCF-E4DE-E736-7E6522AAD050}"/>
                  </a:ext>
                </a:extLst>
              </p:cNvPr>
              <p:cNvSpPr/>
              <p:nvPr/>
            </p:nvSpPr>
            <p:spPr>
              <a:xfrm>
                <a:off x="5943621" y="3508392"/>
                <a:ext cx="51003" cy="77168"/>
              </a:xfrm>
              <a:custGeom>
                <a:avLst/>
                <a:gdLst>
                  <a:gd name="connsiteX0" fmla="*/ 25791 w 51003"/>
                  <a:gd name="connsiteY0" fmla="*/ 40563 h 77168"/>
                  <a:gd name="connsiteX1" fmla="*/ 14489 w 51003"/>
                  <a:gd name="connsiteY1" fmla="*/ 44472 h 77168"/>
                  <a:gd name="connsiteX2" fmla="*/ 10432 w 51003"/>
                  <a:gd name="connsiteY2" fmla="*/ 55041 h 77168"/>
                  <a:gd name="connsiteX3" fmla="*/ 14489 w 51003"/>
                  <a:gd name="connsiteY3" fmla="*/ 65610 h 77168"/>
                  <a:gd name="connsiteX4" fmla="*/ 25791 w 51003"/>
                  <a:gd name="connsiteY4" fmla="*/ 69374 h 77168"/>
                  <a:gd name="connsiteX5" fmla="*/ 36948 w 51003"/>
                  <a:gd name="connsiteY5" fmla="*/ 65610 h 77168"/>
                  <a:gd name="connsiteX6" fmla="*/ 41150 w 51003"/>
                  <a:gd name="connsiteY6" fmla="*/ 55041 h 77168"/>
                  <a:gd name="connsiteX7" fmla="*/ 37093 w 51003"/>
                  <a:gd name="connsiteY7" fmla="*/ 44472 h 77168"/>
                  <a:gd name="connsiteX8" fmla="*/ 25791 w 51003"/>
                  <a:gd name="connsiteY8" fmla="*/ 40563 h 77168"/>
                  <a:gd name="connsiteX9" fmla="*/ 15648 w 51003"/>
                  <a:gd name="connsiteY9" fmla="*/ 36364 h 77168"/>
                  <a:gd name="connsiteX10" fmla="*/ 5651 w 51003"/>
                  <a:gd name="connsiteY10" fmla="*/ 30428 h 77168"/>
                  <a:gd name="connsiteX11" fmla="*/ 2028 w 51003"/>
                  <a:gd name="connsiteY11" fmla="*/ 19569 h 77168"/>
                  <a:gd name="connsiteX12" fmla="*/ 8259 w 51003"/>
                  <a:gd name="connsiteY12" fmla="*/ 5381 h 77168"/>
                  <a:gd name="connsiteX13" fmla="*/ 25791 w 51003"/>
                  <a:gd name="connsiteY13" fmla="*/ 168 h 77168"/>
                  <a:gd name="connsiteX14" fmla="*/ 43178 w 51003"/>
                  <a:gd name="connsiteY14" fmla="*/ 5381 h 77168"/>
                  <a:gd name="connsiteX15" fmla="*/ 49554 w 51003"/>
                  <a:gd name="connsiteY15" fmla="*/ 19569 h 77168"/>
                  <a:gd name="connsiteX16" fmla="*/ 45931 w 51003"/>
                  <a:gd name="connsiteY16" fmla="*/ 30428 h 77168"/>
                  <a:gd name="connsiteX17" fmla="*/ 35934 w 51003"/>
                  <a:gd name="connsiteY17" fmla="*/ 36364 h 77168"/>
                  <a:gd name="connsiteX18" fmla="*/ 47235 w 51003"/>
                  <a:gd name="connsiteY18" fmla="*/ 42879 h 77168"/>
                  <a:gd name="connsiteX19" fmla="*/ 51293 w 51003"/>
                  <a:gd name="connsiteY19" fmla="*/ 55041 h 77168"/>
                  <a:gd name="connsiteX20" fmla="*/ 44627 w 51003"/>
                  <a:gd name="connsiteY20" fmla="*/ 71546 h 77168"/>
                  <a:gd name="connsiteX21" fmla="*/ 25791 w 51003"/>
                  <a:gd name="connsiteY21" fmla="*/ 77337 h 77168"/>
                  <a:gd name="connsiteX22" fmla="*/ 6810 w 51003"/>
                  <a:gd name="connsiteY22" fmla="*/ 71546 h 77168"/>
                  <a:gd name="connsiteX23" fmla="*/ 289 w 51003"/>
                  <a:gd name="connsiteY23" fmla="*/ 55041 h 77168"/>
                  <a:gd name="connsiteX24" fmla="*/ 4347 w 51003"/>
                  <a:gd name="connsiteY24" fmla="*/ 42879 h 77168"/>
                  <a:gd name="connsiteX25" fmla="*/ 15648 w 51003"/>
                  <a:gd name="connsiteY25" fmla="*/ 36364 h 77168"/>
                  <a:gd name="connsiteX26" fmla="*/ 12026 w 51003"/>
                  <a:gd name="connsiteY26" fmla="*/ 20438 h 77168"/>
                  <a:gd name="connsiteX27" fmla="*/ 15648 w 51003"/>
                  <a:gd name="connsiteY27" fmla="*/ 29559 h 77168"/>
                  <a:gd name="connsiteX28" fmla="*/ 25791 w 51003"/>
                  <a:gd name="connsiteY28" fmla="*/ 32744 h 77168"/>
                  <a:gd name="connsiteX29" fmla="*/ 35789 w 51003"/>
                  <a:gd name="connsiteY29" fmla="*/ 29559 h 77168"/>
                  <a:gd name="connsiteX30" fmla="*/ 39556 w 51003"/>
                  <a:gd name="connsiteY30" fmla="*/ 20438 h 77168"/>
                  <a:gd name="connsiteX31" fmla="*/ 35789 w 51003"/>
                  <a:gd name="connsiteY31" fmla="*/ 11461 h 77168"/>
                  <a:gd name="connsiteX32" fmla="*/ 25791 w 51003"/>
                  <a:gd name="connsiteY32" fmla="*/ 8131 h 77168"/>
                  <a:gd name="connsiteX33" fmla="*/ 15648 w 51003"/>
                  <a:gd name="connsiteY33" fmla="*/ 11461 h 77168"/>
                  <a:gd name="connsiteX34" fmla="*/ 12026 w 51003"/>
                  <a:gd name="connsiteY34" fmla="*/ 20438 h 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003" h="77168">
                    <a:moveTo>
                      <a:pt x="25791" y="40563"/>
                    </a:moveTo>
                    <a:cubicBezTo>
                      <a:pt x="20937" y="40563"/>
                      <a:pt x="17170" y="41866"/>
                      <a:pt x="14489" y="44472"/>
                    </a:cubicBezTo>
                    <a:cubicBezTo>
                      <a:pt x="11772" y="47005"/>
                      <a:pt x="10432" y="50516"/>
                      <a:pt x="10432" y="55041"/>
                    </a:cubicBezTo>
                    <a:cubicBezTo>
                      <a:pt x="10432" y="59493"/>
                      <a:pt x="11772" y="63004"/>
                      <a:pt x="14489" y="65610"/>
                    </a:cubicBezTo>
                    <a:cubicBezTo>
                      <a:pt x="17170" y="68144"/>
                      <a:pt x="20937" y="69374"/>
                      <a:pt x="25791" y="69374"/>
                    </a:cubicBezTo>
                    <a:cubicBezTo>
                      <a:pt x="30500" y="69374"/>
                      <a:pt x="34231" y="68144"/>
                      <a:pt x="36948" y="65610"/>
                    </a:cubicBezTo>
                    <a:cubicBezTo>
                      <a:pt x="39737" y="63004"/>
                      <a:pt x="41150" y="59493"/>
                      <a:pt x="41150" y="55041"/>
                    </a:cubicBezTo>
                    <a:cubicBezTo>
                      <a:pt x="41150" y="50516"/>
                      <a:pt x="39773" y="47005"/>
                      <a:pt x="37093" y="44472"/>
                    </a:cubicBezTo>
                    <a:cubicBezTo>
                      <a:pt x="34376" y="41866"/>
                      <a:pt x="30609" y="40563"/>
                      <a:pt x="25791" y="40563"/>
                    </a:cubicBezTo>
                    <a:close/>
                    <a:moveTo>
                      <a:pt x="15648" y="36364"/>
                    </a:moveTo>
                    <a:cubicBezTo>
                      <a:pt x="11374" y="35314"/>
                      <a:pt x="8041" y="33324"/>
                      <a:pt x="5651" y="30428"/>
                    </a:cubicBezTo>
                    <a:cubicBezTo>
                      <a:pt x="3224" y="27460"/>
                      <a:pt x="2028" y="23840"/>
                      <a:pt x="2028" y="19569"/>
                    </a:cubicBezTo>
                    <a:cubicBezTo>
                      <a:pt x="2028" y="13597"/>
                      <a:pt x="4093" y="8855"/>
                      <a:pt x="8259" y="5381"/>
                    </a:cubicBezTo>
                    <a:cubicBezTo>
                      <a:pt x="12497" y="1906"/>
                      <a:pt x="18329" y="168"/>
                      <a:pt x="25791" y="168"/>
                    </a:cubicBezTo>
                    <a:cubicBezTo>
                      <a:pt x="33108" y="168"/>
                      <a:pt x="38904" y="1906"/>
                      <a:pt x="43178" y="5381"/>
                    </a:cubicBezTo>
                    <a:cubicBezTo>
                      <a:pt x="47417" y="8855"/>
                      <a:pt x="49554" y="13597"/>
                      <a:pt x="49554" y="19569"/>
                    </a:cubicBezTo>
                    <a:cubicBezTo>
                      <a:pt x="49554" y="23840"/>
                      <a:pt x="48322" y="27460"/>
                      <a:pt x="45931" y="30428"/>
                    </a:cubicBezTo>
                    <a:cubicBezTo>
                      <a:pt x="43504" y="33324"/>
                      <a:pt x="40172" y="35314"/>
                      <a:pt x="35934" y="36364"/>
                    </a:cubicBezTo>
                    <a:cubicBezTo>
                      <a:pt x="40751" y="37450"/>
                      <a:pt x="44519" y="39622"/>
                      <a:pt x="47235" y="42879"/>
                    </a:cubicBezTo>
                    <a:cubicBezTo>
                      <a:pt x="49916" y="46173"/>
                      <a:pt x="51293" y="50227"/>
                      <a:pt x="51293" y="55041"/>
                    </a:cubicBezTo>
                    <a:cubicBezTo>
                      <a:pt x="51293" y="62208"/>
                      <a:pt x="49047" y="67709"/>
                      <a:pt x="44627" y="71546"/>
                    </a:cubicBezTo>
                    <a:cubicBezTo>
                      <a:pt x="40281" y="75419"/>
                      <a:pt x="33978" y="77337"/>
                      <a:pt x="25791" y="77337"/>
                    </a:cubicBezTo>
                    <a:cubicBezTo>
                      <a:pt x="17568" y="77337"/>
                      <a:pt x="11229" y="75419"/>
                      <a:pt x="6810" y="71546"/>
                    </a:cubicBezTo>
                    <a:cubicBezTo>
                      <a:pt x="2463" y="67709"/>
                      <a:pt x="289" y="62208"/>
                      <a:pt x="289" y="55041"/>
                    </a:cubicBezTo>
                    <a:cubicBezTo>
                      <a:pt x="289" y="50227"/>
                      <a:pt x="1630" y="46173"/>
                      <a:pt x="4347" y="42879"/>
                    </a:cubicBezTo>
                    <a:cubicBezTo>
                      <a:pt x="7027" y="39622"/>
                      <a:pt x="10794" y="37450"/>
                      <a:pt x="15648" y="36364"/>
                    </a:cubicBezTo>
                    <a:close/>
                    <a:moveTo>
                      <a:pt x="12026" y="20438"/>
                    </a:moveTo>
                    <a:cubicBezTo>
                      <a:pt x="12026" y="24311"/>
                      <a:pt x="13221" y="27351"/>
                      <a:pt x="15648" y="29559"/>
                    </a:cubicBezTo>
                    <a:cubicBezTo>
                      <a:pt x="18039" y="31695"/>
                      <a:pt x="21444" y="32744"/>
                      <a:pt x="25791" y="32744"/>
                    </a:cubicBezTo>
                    <a:cubicBezTo>
                      <a:pt x="30029" y="32744"/>
                      <a:pt x="33362" y="31695"/>
                      <a:pt x="35789" y="29559"/>
                    </a:cubicBezTo>
                    <a:cubicBezTo>
                      <a:pt x="38288" y="27351"/>
                      <a:pt x="39556" y="24311"/>
                      <a:pt x="39556" y="20438"/>
                    </a:cubicBezTo>
                    <a:cubicBezTo>
                      <a:pt x="39556" y="16601"/>
                      <a:pt x="38288" y="13597"/>
                      <a:pt x="35789" y="11461"/>
                    </a:cubicBezTo>
                    <a:cubicBezTo>
                      <a:pt x="33362" y="9253"/>
                      <a:pt x="30029" y="8131"/>
                      <a:pt x="25791" y="8131"/>
                    </a:cubicBezTo>
                    <a:cubicBezTo>
                      <a:pt x="21444" y="8131"/>
                      <a:pt x="18039" y="9253"/>
                      <a:pt x="15648" y="11461"/>
                    </a:cubicBezTo>
                    <a:cubicBezTo>
                      <a:pt x="13221" y="13597"/>
                      <a:pt x="12026" y="16601"/>
                      <a:pt x="12026" y="20438"/>
                    </a:cubicBezTo>
                    <a:close/>
                  </a:path>
                </a:pathLst>
              </a:custGeom>
              <a:solidFill>
                <a:srgbClr val="000000"/>
              </a:solidFill>
              <a:ln w="9257" cap="flat">
                <a:noFill/>
                <a:prstDash val="solid"/>
                <a:miter/>
              </a:ln>
            </p:spPr>
            <p:txBody>
              <a:bodyPr rtlCol="0" anchor="ctr"/>
              <a:lstStyle/>
              <a:p>
                <a:endParaRPr lang="en-GB" dirty="0"/>
              </a:p>
            </p:txBody>
          </p:sp>
          <p:sp>
            <p:nvSpPr>
              <p:cNvPr id="72" name="Freeform: Shape 71">
                <a:extLst>
                  <a:ext uri="{FF2B5EF4-FFF2-40B4-BE49-F238E27FC236}">
                    <a16:creationId xmlns:a16="http://schemas.microsoft.com/office/drawing/2014/main" id="{29B6F0B5-8C24-1931-47E8-4A76244DA738}"/>
                  </a:ext>
                </a:extLst>
              </p:cNvPr>
              <p:cNvSpPr/>
              <p:nvPr/>
            </p:nvSpPr>
            <p:spPr>
              <a:xfrm>
                <a:off x="6009675" y="3506800"/>
                <a:ext cx="22893" cy="90778"/>
              </a:xfrm>
              <a:custGeom>
                <a:avLst/>
                <a:gdLst>
                  <a:gd name="connsiteX0" fmla="*/ 296 w 22893"/>
                  <a:gd name="connsiteY0" fmla="*/ 168 h 90778"/>
                  <a:gd name="connsiteX1" fmla="*/ 8266 w 22893"/>
                  <a:gd name="connsiteY1" fmla="*/ 168 h 90778"/>
                  <a:gd name="connsiteX2" fmla="*/ 19423 w 22893"/>
                  <a:gd name="connsiteY2" fmla="*/ 23189 h 90778"/>
                  <a:gd name="connsiteX3" fmla="*/ 23190 w 22893"/>
                  <a:gd name="connsiteY3" fmla="*/ 45485 h 90778"/>
                  <a:gd name="connsiteX4" fmla="*/ 19423 w 22893"/>
                  <a:gd name="connsiteY4" fmla="*/ 67926 h 90778"/>
                  <a:gd name="connsiteX5" fmla="*/ 8266 w 22893"/>
                  <a:gd name="connsiteY5" fmla="*/ 90947 h 90778"/>
                  <a:gd name="connsiteX6" fmla="*/ 296 w 22893"/>
                  <a:gd name="connsiteY6" fmla="*/ 90947 h 90778"/>
                  <a:gd name="connsiteX7" fmla="*/ 10149 w 22893"/>
                  <a:gd name="connsiteY7" fmla="*/ 68216 h 90778"/>
                  <a:gd name="connsiteX8" fmla="*/ 13482 w 22893"/>
                  <a:gd name="connsiteY8" fmla="*/ 45485 h 90778"/>
                  <a:gd name="connsiteX9" fmla="*/ 10149 w 22893"/>
                  <a:gd name="connsiteY9" fmla="*/ 22899 h 90778"/>
                  <a:gd name="connsiteX10" fmla="*/ 296 w 22893"/>
                  <a:gd name="connsiteY10" fmla="*/ 168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96" y="168"/>
                    </a:moveTo>
                    <a:lnTo>
                      <a:pt x="8266" y="168"/>
                    </a:lnTo>
                    <a:cubicBezTo>
                      <a:pt x="13265" y="7987"/>
                      <a:pt x="16996" y="15660"/>
                      <a:pt x="19423" y="23189"/>
                    </a:cubicBezTo>
                    <a:cubicBezTo>
                      <a:pt x="21922" y="30645"/>
                      <a:pt x="23190" y="38065"/>
                      <a:pt x="23190" y="45485"/>
                    </a:cubicBezTo>
                    <a:cubicBezTo>
                      <a:pt x="23190" y="52941"/>
                      <a:pt x="21922" y="60398"/>
                      <a:pt x="19423" y="67926"/>
                    </a:cubicBezTo>
                    <a:cubicBezTo>
                      <a:pt x="16996" y="75455"/>
                      <a:pt x="13265" y="83128"/>
                      <a:pt x="8266" y="90947"/>
                    </a:cubicBezTo>
                    <a:lnTo>
                      <a:pt x="296" y="90947"/>
                    </a:lnTo>
                    <a:cubicBezTo>
                      <a:pt x="4716" y="83309"/>
                      <a:pt x="8012" y="75745"/>
                      <a:pt x="10149" y="68216"/>
                    </a:cubicBezTo>
                    <a:cubicBezTo>
                      <a:pt x="12359" y="60687"/>
                      <a:pt x="13482" y="53122"/>
                      <a:pt x="13482" y="45485"/>
                    </a:cubicBezTo>
                    <a:cubicBezTo>
                      <a:pt x="13482" y="37884"/>
                      <a:pt x="12359" y="30355"/>
                      <a:pt x="10149" y="22899"/>
                    </a:cubicBezTo>
                    <a:cubicBezTo>
                      <a:pt x="8012" y="15371"/>
                      <a:pt x="4716" y="7806"/>
                      <a:pt x="296" y="168"/>
                    </a:cubicBezTo>
                    <a:close/>
                  </a:path>
                </a:pathLst>
              </a:custGeom>
              <a:solidFill>
                <a:srgbClr val="000000"/>
              </a:solidFill>
              <a:ln w="9257" cap="flat">
                <a:noFill/>
                <a:prstDash val="solid"/>
                <a:miter/>
              </a:ln>
            </p:spPr>
            <p:txBody>
              <a:bodyPr rtlCol="0" anchor="ctr"/>
              <a:lstStyle/>
              <a:p>
                <a:endParaRPr lang="en-GB" dirty="0"/>
              </a:p>
            </p:txBody>
          </p:sp>
        </p:grpSp>
        <p:sp>
          <p:nvSpPr>
            <p:cNvPr id="73" name="Freeform: Shape 72">
              <a:extLst>
                <a:ext uri="{FF2B5EF4-FFF2-40B4-BE49-F238E27FC236}">
                  <a16:creationId xmlns:a16="http://schemas.microsoft.com/office/drawing/2014/main" id="{9F142999-F30E-FE7D-C09F-B730EF59FFA7}"/>
                </a:ext>
              </a:extLst>
            </p:cNvPr>
            <p:cNvSpPr/>
            <p:nvPr/>
          </p:nvSpPr>
          <p:spPr>
            <a:xfrm>
              <a:off x="4442873" y="3435814"/>
              <a:ext cx="1143907" cy="285764"/>
            </a:xfrm>
            <a:custGeom>
              <a:avLst/>
              <a:gdLst>
                <a:gd name="connsiteX0" fmla="*/ 166 w 1143907"/>
                <a:gd name="connsiteY0" fmla="*/ 145 h 285764"/>
                <a:gd name="connsiteX1" fmla="*/ 1144074 w 1143907"/>
                <a:gd name="connsiteY1" fmla="*/ 285910 h 285764"/>
              </a:gdLst>
              <a:ahLst/>
              <a:cxnLst>
                <a:cxn ang="0">
                  <a:pos x="connsiteX0" y="connsiteY0"/>
                </a:cxn>
                <a:cxn ang="0">
                  <a:pos x="connsiteX1" y="connsiteY1"/>
                </a:cxn>
              </a:cxnLst>
              <a:rect l="l" t="t" r="r" b="b"/>
              <a:pathLst>
                <a:path w="1143907" h="285764">
                  <a:moveTo>
                    <a:pt x="166" y="145"/>
                  </a:moveTo>
                  <a:lnTo>
                    <a:pt x="1144074" y="285910"/>
                  </a:lnTo>
                </a:path>
              </a:pathLst>
            </a:custGeom>
            <a:noFill/>
            <a:ln w="14808" cap="flat">
              <a:solidFill>
                <a:srgbClr val="BE0000"/>
              </a:solid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A3E1EB2E-A11A-B8EE-DD02-258D62DC9AF6}"/>
                </a:ext>
              </a:extLst>
            </p:cNvPr>
            <p:cNvSpPr/>
            <p:nvPr/>
          </p:nvSpPr>
          <p:spPr>
            <a:xfrm>
              <a:off x="5573309" y="3701342"/>
              <a:ext cx="40461" cy="35981"/>
            </a:xfrm>
            <a:custGeom>
              <a:avLst/>
              <a:gdLst>
                <a:gd name="connsiteX0" fmla="*/ 40682 w 40461"/>
                <a:gd name="connsiteY0" fmla="*/ 27126 h 35981"/>
                <a:gd name="connsiteX1" fmla="*/ 221 w 40461"/>
                <a:gd name="connsiteY1" fmla="*/ 36140 h 35981"/>
                <a:gd name="connsiteX2" fmla="*/ 13693 w 40461"/>
                <a:gd name="connsiteY2" fmla="*/ 20395 h 35981"/>
                <a:gd name="connsiteX3" fmla="*/ 9205 w 40461"/>
                <a:gd name="connsiteY3" fmla="*/ 158 h 35981"/>
              </a:gdLst>
              <a:ahLst/>
              <a:cxnLst>
                <a:cxn ang="0">
                  <a:pos x="connsiteX0" y="connsiteY0"/>
                </a:cxn>
                <a:cxn ang="0">
                  <a:pos x="connsiteX1" y="connsiteY1"/>
                </a:cxn>
                <a:cxn ang="0">
                  <a:pos x="connsiteX2" y="connsiteY2"/>
                </a:cxn>
                <a:cxn ang="0">
                  <a:pos x="connsiteX3" y="connsiteY3"/>
                </a:cxn>
              </a:cxnLst>
              <a:rect l="l" t="t" r="r" b="b"/>
              <a:pathLst>
                <a:path w="40461" h="35981">
                  <a:moveTo>
                    <a:pt x="40682" y="27126"/>
                  </a:moveTo>
                  <a:lnTo>
                    <a:pt x="221" y="36140"/>
                  </a:lnTo>
                  <a:lnTo>
                    <a:pt x="13693" y="20395"/>
                  </a:lnTo>
                  <a:lnTo>
                    <a:pt x="9205" y="158"/>
                  </a:lnTo>
                  <a:close/>
                </a:path>
              </a:pathLst>
            </a:custGeom>
            <a:solidFill>
              <a:srgbClr val="BE0000"/>
            </a:solidFill>
            <a:ln w="14808" cap="flat">
              <a:solidFill>
                <a:srgbClr val="BE0000"/>
              </a:solidFill>
              <a:prstDash val="solid"/>
              <a:miter/>
            </a:ln>
          </p:spPr>
          <p:txBody>
            <a:bodyPr rtlCol="0" anchor="ctr"/>
            <a:lstStyle/>
            <a:p>
              <a:endParaRPr lang="en-GB" dirty="0"/>
            </a:p>
          </p:txBody>
        </p:sp>
        <p:grpSp>
          <p:nvGrpSpPr>
            <p:cNvPr id="75" name="Content Placeholder 15">
              <a:extLst>
                <a:ext uri="{FF2B5EF4-FFF2-40B4-BE49-F238E27FC236}">
                  <a16:creationId xmlns:a16="http://schemas.microsoft.com/office/drawing/2014/main" id="{21564EDB-0D00-A689-7375-DB00544D10F2}"/>
                </a:ext>
              </a:extLst>
            </p:cNvPr>
            <p:cNvGrpSpPr/>
            <p:nvPr/>
          </p:nvGrpSpPr>
          <p:grpSpPr>
            <a:xfrm>
              <a:off x="5672304" y="3655057"/>
              <a:ext cx="360263" cy="90778"/>
              <a:chOff x="5672304" y="3655057"/>
              <a:chExt cx="360263" cy="90778"/>
            </a:xfrm>
            <a:solidFill>
              <a:srgbClr val="000000"/>
            </a:solidFill>
          </p:grpSpPr>
          <p:sp>
            <p:nvSpPr>
              <p:cNvPr id="76" name="Freeform: Shape 75">
                <a:extLst>
                  <a:ext uri="{FF2B5EF4-FFF2-40B4-BE49-F238E27FC236}">
                    <a16:creationId xmlns:a16="http://schemas.microsoft.com/office/drawing/2014/main" id="{81E62280-74BF-CF27-DA03-14844C25E418}"/>
                  </a:ext>
                </a:extLst>
              </p:cNvPr>
              <p:cNvSpPr/>
              <p:nvPr/>
            </p:nvSpPr>
            <p:spPr>
              <a:xfrm>
                <a:off x="5672304" y="3655057"/>
                <a:ext cx="22748" cy="90778"/>
              </a:xfrm>
              <a:custGeom>
                <a:avLst/>
                <a:gdLst>
                  <a:gd name="connsiteX0" fmla="*/ 23009 w 22748"/>
                  <a:gd name="connsiteY0" fmla="*/ 184 h 90778"/>
                  <a:gd name="connsiteX1" fmla="*/ 13156 w 22748"/>
                  <a:gd name="connsiteY1" fmla="*/ 22915 h 90778"/>
                  <a:gd name="connsiteX2" fmla="*/ 9968 w 22748"/>
                  <a:gd name="connsiteY2" fmla="*/ 45501 h 90778"/>
                  <a:gd name="connsiteX3" fmla="*/ 13156 w 22748"/>
                  <a:gd name="connsiteY3" fmla="*/ 68232 h 90778"/>
                  <a:gd name="connsiteX4" fmla="*/ 23009 w 22748"/>
                  <a:gd name="connsiteY4" fmla="*/ 90963 h 90778"/>
                  <a:gd name="connsiteX5" fmla="*/ 15039 w 22748"/>
                  <a:gd name="connsiteY5" fmla="*/ 90963 h 90778"/>
                  <a:gd name="connsiteX6" fmla="*/ 3882 w 22748"/>
                  <a:gd name="connsiteY6" fmla="*/ 67942 h 90778"/>
                  <a:gd name="connsiteX7" fmla="*/ 260 w 22748"/>
                  <a:gd name="connsiteY7" fmla="*/ 45501 h 90778"/>
                  <a:gd name="connsiteX8" fmla="*/ 3882 w 22748"/>
                  <a:gd name="connsiteY8" fmla="*/ 23205 h 90778"/>
                  <a:gd name="connsiteX9" fmla="*/ 15039 w 22748"/>
                  <a:gd name="connsiteY9" fmla="*/ 184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9" y="184"/>
                    </a:moveTo>
                    <a:cubicBezTo>
                      <a:pt x="18553" y="7822"/>
                      <a:pt x="15257" y="15387"/>
                      <a:pt x="13156" y="22915"/>
                    </a:cubicBezTo>
                    <a:cubicBezTo>
                      <a:pt x="11018" y="30371"/>
                      <a:pt x="9968" y="37900"/>
                      <a:pt x="9968" y="45501"/>
                    </a:cubicBezTo>
                    <a:cubicBezTo>
                      <a:pt x="9968" y="53138"/>
                      <a:pt x="11018" y="60703"/>
                      <a:pt x="13156" y="68232"/>
                    </a:cubicBezTo>
                    <a:cubicBezTo>
                      <a:pt x="15365" y="75761"/>
                      <a:pt x="18662" y="83325"/>
                      <a:pt x="23009" y="90963"/>
                    </a:cubicBezTo>
                    <a:lnTo>
                      <a:pt x="15039" y="90963"/>
                    </a:lnTo>
                    <a:cubicBezTo>
                      <a:pt x="10113" y="83144"/>
                      <a:pt x="6382" y="75471"/>
                      <a:pt x="3882" y="67942"/>
                    </a:cubicBezTo>
                    <a:cubicBezTo>
                      <a:pt x="1455" y="60414"/>
                      <a:pt x="260" y="52957"/>
                      <a:pt x="260" y="45501"/>
                    </a:cubicBezTo>
                    <a:cubicBezTo>
                      <a:pt x="260" y="38081"/>
                      <a:pt x="1455" y="30661"/>
                      <a:pt x="3882" y="23205"/>
                    </a:cubicBezTo>
                    <a:cubicBezTo>
                      <a:pt x="6273" y="15676"/>
                      <a:pt x="10004" y="8003"/>
                      <a:pt x="15039" y="184"/>
                    </a:cubicBezTo>
                    <a:close/>
                  </a:path>
                </a:pathLst>
              </a:custGeom>
              <a:solidFill>
                <a:srgbClr val="000000"/>
              </a:solidFill>
              <a:ln w="9257"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6C73EF11-A2EA-30B5-9FB6-2D5BC1F11EFD}"/>
                  </a:ext>
                </a:extLst>
              </p:cNvPr>
              <p:cNvSpPr/>
              <p:nvPr/>
            </p:nvSpPr>
            <p:spPr>
              <a:xfrm>
                <a:off x="5714424" y="3658097"/>
                <a:ext cx="44337" cy="74273"/>
              </a:xfrm>
              <a:custGeom>
                <a:avLst/>
                <a:gdLst>
                  <a:gd name="connsiteX0" fmla="*/ 1713 w 44337"/>
                  <a:gd name="connsiteY0" fmla="*/ 66060 h 74273"/>
                  <a:gd name="connsiteX1" fmla="*/ 18231 w 44337"/>
                  <a:gd name="connsiteY1" fmla="*/ 66060 h 74273"/>
                  <a:gd name="connsiteX2" fmla="*/ 18231 w 44337"/>
                  <a:gd name="connsiteY2" fmla="*/ 9306 h 74273"/>
                  <a:gd name="connsiteX3" fmla="*/ 264 w 44337"/>
                  <a:gd name="connsiteY3" fmla="*/ 12925 h 74273"/>
                  <a:gd name="connsiteX4" fmla="*/ 264 w 44337"/>
                  <a:gd name="connsiteY4" fmla="*/ 3804 h 74273"/>
                  <a:gd name="connsiteX5" fmla="*/ 18086 w 44337"/>
                  <a:gd name="connsiteY5" fmla="*/ 184 h 74273"/>
                  <a:gd name="connsiteX6" fmla="*/ 28229 w 44337"/>
                  <a:gd name="connsiteY6" fmla="*/ 184 h 74273"/>
                  <a:gd name="connsiteX7" fmla="*/ 28229 w 44337"/>
                  <a:gd name="connsiteY7" fmla="*/ 66060 h 74273"/>
                  <a:gd name="connsiteX8" fmla="*/ 44602 w 44337"/>
                  <a:gd name="connsiteY8" fmla="*/ 66060 h 74273"/>
                  <a:gd name="connsiteX9" fmla="*/ 44602 w 44337"/>
                  <a:gd name="connsiteY9" fmla="*/ 74458 h 74273"/>
                  <a:gd name="connsiteX10" fmla="*/ 1713 w 44337"/>
                  <a:gd name="connsiteY10" fmla="*/ 74458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3" y="66060"/>
                    </a:moveTo>
                    <a:lnTo>
                      <a:pt x="18231" y="66060"/>
                    </a:lnTo>
                    <a:lnTo>
                      <a:pt x="18231" y="9306"/>
                    </a:lnTo>
                    <a:lnTo>
                      <a:pt x="264" y="12925"/>
                    </a:lnTo>
                    <a:lnTo>
                      <a:pt x="264" y="3804"/>
                    </a:lnTo>
                    <a:lnTo>
                      <a:pt x="18086" y="184"/>
                    </a:lnTo>
                    <a:lnTo>
                      <a:pt x="28229" y="184"/>
                    </a:lnTo>
                    <a:lnTo>
                      <a:pt x="28229" y="66060"/>
                    </a:lnTo>
                    <a:lnTo>
                      <a:pt x="44602" y="66060"/>
                    </a:lnTo>
                    <a:lnTo>
                      <a:pt x="44602" y="74458"/>
                    </a:lnTo>
                    <a:lnTo>
                      <a:pt x="1713" y="74458"/>
                    </a:lnTo>
                    <a:close/>
                  </a:path>
                </a:pathLst>
              </a:custGeom>
              <a:solidFill>
                <a:srgbClr val="000000"/>
              </a:solidFill>
              <a:ln w="9257" cap="flat">
                <a:noFill/>
                <a:prstDash val="solid"/>
                <a:miter/>
              </a:ln>
            </p:spPr>
            <p:txBody>
              <a:bodyPr rtlCol="0" anchor="ctr"/>
              <a:lstStyle/>
              <a:p>
                <a:endParaRPr lang="en-GB" dirty="0"/>
              </a:p>
            </p:txBody>
          </p:sp>
          <p:sp>
            <p:nvSpPr>
              <p:cNvPr id="78" name="Freeform: Shape 77">
                <a:extLst>
                  <a:ext uri="{FF2B5EF4-FFF2-40B4-BE49-F238E27FC236}">
                    <a16:creationId xmlns:a16="http://schemas.microsoft.com/office/drawing/2014/main" id="{FECC2A9A-44CE-6B5F-95CC-8DF67C8DE781}"/>
                  </a:ext>
                </a:extLst>
              </p:cNvPr>
              <p:cNvSpPr/>
              <p:nvPr/>
            </p:nvSpPr>
            <p:spPr>
              <a:xfrm>
                <a:off x="5775985" y="3719774"/>
                <a:ext cx="14634" cy="24468"/>
              </a:xfrm>
              <a:custGeom>
                <a:avLst/>
                <a:gdLst>
                  <a:gd name="connsiteX0" fmla="*/ 4473 w 14634"/>
                  <a:gd name="connsiteY0" fmla="*/ 184 h 24468"/>
                  <a:gd name="connsiteX1" fmla="*/ 14906 w 14634"/>
                  <a:gd name="connsiteY1" fmla="*/ 184 h 24468"/>
                  <a:gd name="connsiteX2" fmla="*/ 14906 w 14634"/>
                  <a:gd name="connsiteY2" fmla="*/ 8727 h 24468"/>
                  <a:gd name="connsiteX3" fmla="*/ 6792 w 14634"/>
                  <a:gd name="connsiteY3" fmla="*/ 24653 h 24468"/>
                  <a:gd name="connsiteX4" fmla="*/ 271 w 14634"/>
                  <a:gd name="connsiteY4" fmla="*/ 24653 h 24468"/>
                  <a:gd name="connsiteX5" fmla="*/ 4473 w 14634"/>
                  <a:gd name="connsiteY5" fmla="*/ 8727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73" y="184"/>
                    </a:moveTo>
                    <a:lnTo>
                      <a:pt x="14906" y="184"/>
                    </a:lnTo>
                    <a:lnTo>
                      <a:pt x="14906" y="8727"/>
                    </a:lnTo>
                    <a:lnTo>
                      <a:pt x="6792" y="24653"/>
                    </a:lnTo>
                    <a:lnTo>
                      <a:pt x="271" y="24653"/>
                    </a:lnTo>
                    <a:lnTo>
                      <a:pt x="4473" y="8727"/>
                    </a:lnTo>
                    <a:close/>
                  </a:path>
                </a:pathLst>
              </a:custGeom>
              <a:solidFill>
                <a:srgbClr val="000000"/>
              </a:solidFill>
              <a:ln w="9257"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E71AC6A6-1939-F2A8-7768-81DAE63194C9}"/>
                  </a:ext>
                </a:extLst>
              </p:cNvPr>
              <p:cNvSpPr/>
              <p:nvPr/>
            </p:nvSpPr>
            <p:spPr>
              <a:xfrm>
                <a:off x="5805516" y="3700373"/>
                <a:ext cx="26950" cy="8107"/>
              </a:xfrm>
              <a:custGeom>
                <a:avLst/>
                <a:gdLst>
                  <a:gd name="connsiteX0" fmla="*/ 275 w 26950"/>
                  <a:gd name="connsiteY0" fmla="*/ 184 h 8107"/>
                  <a:gd name="connsiteX1" fmla="*/ 27225 w 26950"/>
                  <a:gd name="connsiteY1" fmla="*/ 184 h 8107"/>
                  <a:gd name="connsiteX2" fmla="*/ 27225 w 26950"/>
                  <a:gd name="connsiteY2" fmla="*/ 8292 h 8107"/>
                  <a:gd name="connsiteX3" fmla="*/ 275 w 26950"/>
                  <a:gd name="connsiteY3" fmla="*/ 8292 h 8107"/>
                </a:gdLst>
                <a:ahLst/>
                <a:cxnLst>
                  <a:cxn ang="0">
                    <a:pos x="connsiteX0" y="connsiteY0"/>
                  </a:cxn>
                  <a:cxn ang="0">
                    <a:pos x="connsiteX1" y="connsiteY1"/>
                  </a:cxn>
                  <a:cxn ang="0">
                    <a:pos x="connsiteX2" y="connsiteY2"/>
                  </a:cxn>
                  <a:cxn ang="0">
                    <a:pos x="connsiteX3" y="connsiteY3"/>
                  </a:cxn>
                </a:cxnLst>
                <a:rect l="l" t="t" r="r" b="b"/>
                <a:pathLst>
                  <a:path w="26950" h="8107">
                    <a:moveTo>
                      <a:pt x="275" y="184"/>
                    </a:moveTo>
                    <a:lnTo>
                      <a:pt x="27225" y="184"/>
                    </a:lnTo>
                    <a:lnTo>
                      <a:pt x="27225" y="8292"/>
                    </a:lnTo>
                    <a:lnTo>
                      <a:pt x="275" y="8292"/>
                    </a:lnTo>
                    <a:close/>
                  </a:path>
                </a:pathLst>
              </a:custGeom>
              <a:solidFill>
                <a:srgbClr val="000000"/>
              </a:solidFill>
              <a:ln w="9257"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AF740567-8459-DA9F-7F20-E04EA4C79F11}"/>
                  </a:ext>
                </a:extLst>
              </p:cNvPr>
              <p:cNvSpPr/>
              <p:nvPr/>
            </p:nvSpPr>
            <p:spPr>
              <a:xfrm>
                <a:off x="5848552" y="3658097"/>
                <a:ext cx="44337" cy="74273"/>
              </a:xfrm>
              <a:custGeom>
                <a:avLst/>
                <a:gdLst>
                  <a:gd name="connsiteX0" fmla="*/ 1728 w 44337"/>
                  <a:gd name="connsiteY0" fmla="*/ 66060 h 74273"/>
                  <a:gd name="connsiteX1" fmla="*/ 18246 w 44337"/>
                  <a:gd name="connsiteY1" fmla="*/ 66060 h 74273"/>
                  <a:gd name="connsiteX2" fmla="*/ 18246 w 44337"/>
                  <a:gd name="connsiteY2" fmla="*/ 9306 h 74273"/>
                  <a:gd name="connsiteX3" fmla="*/ 279 w 44337"/>
                  <a:gd name="connsiteY3" fmla="*/ 12925 h 74273"/>
                  <a:gd name="connsiteX4" fmla="*/ 279 w 44337"/>
                  <a:gd name="connsiteY4" fmla="*/ 3804 h 74273"/>
                  <a:gd name="connsiteX5" fmla="*/ 18101 w 44337"/>
                  <a:gd name="connsiteY5" fmla="*/ 184 h 74273"/>
                  <a:gd name="connsiteX6" fmla="*/ 28244 w 44337"/>
                  <a:gd name="connsiteY6" fmla="*/ 184 h 74273"/>
                  <a:gd name="connsiteX7" fmla="*/ 28244 w 44337"/>
                  <a:gd name="connsiteY7" fmla="*/ 66060 h 74273"/>
                  <a:gd name="connsiteX8" fmla="*/ 44617 w 44337"/>
                  <a:gd name="connsiteY8" fmla="*/ 66060 h 74273"/>
                  <a:gd name="connsiteX9" fmla="*/ 44617 w 44337"/>
                  <a:gd name="connsiteY9" fmla="*/ 74458 h 74273"/>
                  <a:gd name="connsiteX10" fmla="*/ 1728 w 44337"/>
                  <a:gd name="connsiteY10" fmla="*/ 74458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28" y="66060"/>
                    </a:moveTo>
                    <a:lnTo>
                      <a:pt x="18246" y="66060"/>
                    </a:lnTo>
                    <a:lnTo>
                      <a:pt x="18246" y="9306"/>
                    </a:lnTo>
                    <a:lnTo>
                      <a:pt x="279" y="12925"/>
                    </a:lnTo>
                    <a:lnTo>
                      <a:pt x="279" y="3804"/>
                    </a:lnTo>
                    <a:lnTo>
                      <a:pt x="18101" y="184"/>
                    </a:lnTo>
                    <a:lnTo>
                      <a:pt x="28244" y="184"/>
                    </a:lnTo>
                    <a:lnTo>
                      <a:pt x="28244" y="66060"/>
                    </a:lnTo>
                    <a:lnTo>
                      <a:pt x="44617" y="66060"/>
                    </a:lnTo>
                    <a:lnTo>
                      <a:pt x="44617" y="74458"/>
                    </a:lnTo>
                    <a:lnTo>
                      <a:pt x="1728" y="74458"/>
                    </a:lnTo>
                    <a:close/>
                  </a:path>
                </a:pathLst>
              </a:custGeom>
              <a:solidFill>
                <a:srgbClr val="000000"/>
              </a:solidFill>
              <a:ln w="9257" cap="flat">
                <a:noFill/>
                <a:prstDash val="solid"/>
                <a:miter/>
              </a:ln>
            </p:spPr>
            <p:txBody>
              <a:bodyPr rtlCol="0" anchor="ctr"/>
              <a:lstStyle/>
              <a:p>
                <a:endParaRPr lang="en-GB" dirty="0"/>
              </a:p>
            </p:txBody>
          </p:sp>
          <p:sp>
            <p:nvSpPr>
              <p:cNvPr id="81" name="Freeform: Shape 80">
                <a:extLst>
                  <a:ext uri="{FF2B5EF4-FFF2-40B4-BE49-F238E27FC236}">
                    <a16:creationId xmlns:a16="http://schemas.microsoft.com/office/drawing/2014/main" id="{59523A42-61AD-BC0E-0F4D-4A5C2C02E6A8}"/>
                  </a:ext>
                </a:extLst>
              </p:cNvPr>
              <p:cNvSpPr/>
              <p:nvPr/>
            </p:nvSpPr>
            <p:spPr>
              <a:xfrm>
                <a:off x="5902299" y="3658097"/>
                <a:ext cx="34340" cy="83683"/>
              </a:xfrm>
              <a:custGeom>
                <a:avLst/>
                <a:gdLst>
                  <a:gd name="connsiteX0" fmla="*/ 26222 w 34340"/>
                  <a:gd name="connsiteY0" fmla="*/ 184 h 83683"/>
                  <a:gd name="connsiteX1" fmla="*/ 34626 w 34340"/>
                  <a:gd name="connsiteY1" fmla="*/ 184 h 83683"/>
                  <a:gd name="connsiteX2" fmla="*/ 8690 w 34340"/>
                  <a:gd name="connsiteY2" fmla="*/ 83868 h 83683"/>
                  <a:gd name="connsiteX3" fmla="*/ 286 w 34340"/>
                  <a:gd name="connsiteY3" fmla="*/ 83868 h 83683"/>
                </a:gdLst>
                <a:ahLst/>
                <a:cxnLst>
                  <a:cxn ang="0">
                    <a:pos x="connsiteX0" y="connsiteY0"/>
                  </a:cxn>
                  <a:cxn ang="0">
                    <a:pos x="connsiteX1" y="connsiteY1"/>
                  </a:cxn>
                  <a:cxn ang="0">
                    <a:pos x="connsiteX2" y="connsiteY2"/>
                  </a:cxn>
                  <a:cxn ang="0">
                    <a:pos x="connsiteX3" y="connsiteY3"/>
                  </a:cxn>
                </a:cxnLst>
                <a:rect l="l" t="t" r="r" b="b"/>
                <a:pathLst>
                  <a:path w="34340" h="83683">
                    <a:moveTo>
                      <a:pt x="26222" y="184"/>
                    </a:moveTo>
                    <a:lnTo>
                      <a:pt x="34626" y="184"/>
                    </a:lnTo>
                    <a:lnTo>
                      <a:pt x="8690" y="83868"/>
                    </a:lnTo>
                    <a:lnTo>
                      <a:pt x="286" y="83868"/>
                    </a:lnTo>
                    <a:close/>
                  </a:path>
                </a:pathLst>
              </a:custGeom>
              <a:solidFill>
                <a:srgbClr val="000000"/>
              </a:solidFill>
              <a:ln w="9257"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22B4FBCE-B6B9-6926-CAE1-5F10D363CC80}"/>
                  </a:ext>
                </a:extLst>
              </p:cNvPr>
              <p:cNvSpPr/>
              <p:nvPr/>
            </p:nvSpPr>
            <p:spPr>
              <a:xfrm>
                <a:off x="5941592" y="3658097"/>
                <a:ext cx="54190" cy="74273"/>
              </a:xfrm>
              <a:custGeom>
                <a:avLst/>
                <a:gdLst>
                  <a:gd name="connsiteX0" fmla="*/ 33905 w 54190"/>
                  <a:gd name="connsiteY0" fmla="*/ 8871 h 74273"/>
                  <a:gd name="connsiteX1" fmla="*/ 8549 w 54190"/>
                  <a:gd name="connsiteY1" fmla="*/ 48541 h 74273"/>
                  <a:gd name="connsiteX2" fmla="*/ 33905 w 54190"/>
                  <a:gd name="connsiteY2" fmla="*/ 48541 h 74273"/>
                  <a:gd name="connsiteX3" fmla="*/ 31297 w 54190"/>
                  <a:gd name="connsiteY3" fmla="*/ 184 h 74273"/>
                  <a:gd name="connsiteX4" fmla="*/ 43903 w 54190"/>
                  <a:gd name="connsiteY4" fmla="*/ 184 h 74273"/>
                  <a:gd name="connsiteX5" fmla="*/ 43903 w 54190"/>
                  <a:gd name="connsiteY5" fmla="*/ 48541 h 74273"/>
                  <a:gd name="connsiteX6" fmla="*/ 54480 w 54190"/>
                  <a:gd name="connsiteY6" fmla="*/ 48541 h 74273"/>
                  <a:gd name="connsiteX7" fmla="*/ 54480 w 54190"/>
                  <a:gd name="connsiteY7" fmla="*/ 56939 h 74273"/>
                  <a:gd name="connsiteX8" fmla="*/ 43903 w 54190"/>
                  <a:gd name="connsiteY8" fmla="*/ 56939 h 74273"/>
                  <a:gd name="connsiteX9" fmla="*/ 43903 w 54190"/>
                  <a:gd name="connsiteY9" fmla="*/ 74458 h 74273"/>
                  <a:gd name="connsiteX10" fmla="*/ 33905 w 54190"/>
                  <a:gd name="connsiteY10" fmla="*/ 74458 h 74273"/>
                  <a:gd name="connsiteX11" fmla="*/ 33905 w 54190"/>
                  <a:gd name="connsiteY11" fmla="*/ 56939 h 74273"/>
                  <a:gd name="connsiteX12" fmla="*/ 289 w 54190"/>
                  <a:gd name="connsiteY12" fmla="*/ 56939 h 74273"/>
                  <a:gd name="connsiteX13" fmla="*/ 289 w 54190"/>
                  <a:gd name="connsiteY13" fmla="*/ 47239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190" h="74273">
                    <a:moveTo>
                      <a:pt x="33905" y="8871"/>
                    </a:moveTo>
                    <a:lnTo>
                      <a:pt x="8549" y="48541"/>
                    </a:lnTo>
                    <a:lnTo>
                      <a:pt x="33905" y="48541"/>
                    </a:lnTo>
                    <a:close/>
                    <a:moveTo>
                      <a:pt x="31297" y="184"/>
                    </a:moveTo>
                    <a:lnTo>
                      <a:pt x="43903" y="184"/>
                    </a:lnTo>
                    <a:lnTo>
                      <a:pt x="43903" y="48541"/>
                    </a:lnTo>
                    <a:lnTo>
                      <a:pt x="54480" y="48541"/>
                    </a:lnTo>
                    <a:lnTo>
                      <a:pt x="54480" y="56939"/>
                    </a:lnTo>
                    <a:lnTo>
                      <a:pt x="43903" y="56939"/>
                    </a:lnTo>
                    <a:lnTo>
                      <a:pt x="43903" y="74458"/>
                    </a:lnTo>
                    <a:lnTo>
                      <a:pt x="33905" y="74458"/>
                    </a:lnTo>
                    <a:lnTo>
                      <a:pt x="33905" y="56939"/>
                    </a:lnTo>
                    <a:lnTo>
                      <a:pt x="289" y="56939"/>
                    </a:lnTo>
                    <a:lnTo>
                      <a:pt x="289" y="47239"/>
                    </a:lnTo>
                    <a:close/>
                  </a:path>
                </a:pathLst>
              </a:custGeom>
              <a:solidFill>
                <a:srgbClr val="000000"/>
              </a:solidFill>
              <a:ln w="9257"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E397F23E-7378-A261-CC03-136CED9DF195}"/>
                  </a:ext>
                </a:extLst>
              </p:cNvPr>
              <p:cNvSpPr/>
              <p:nvPr/>
            </p:nvSpPr>
            <p:spPr>
              <a:xfrm>
                <a:off x="6009675" y="3655057"/>
                <a:ext cx="22893" cy="90778"/>
              </a:xfrm>
              <a:custGeom>
                <a:avLst/>
                <a:gdLst>
                  <a:gd name="connsiteX0" fmla="*/ 296 w 22893"/>
                  <a:gd name="connsiteY0" fmla="*/ 184 h 90778"/>
                  <a:gd name="connsiteX1" fmla="*/ 8266 w 22893"/>
                  <a:gd name="connsiteY1" fmla="*/ 184 h 90778"/>
                  <a:gd name="connsiteX2" fmla="*/ 19423 w 22893"/>
                  <a:gd name="connsiteY2" fmla="*/ 23205 h 90778"/>
                  <a:gd name="connsiteX3" fmla="*/ 23190 w 22893"/>
                  <a:gd name="connsiteY3" fmla="*/ 45501 h 90778"/>
                  <a:gd name="connsiteX4" fmla="*/ 19423 w 22893"/>
                  <a:gd name="connsiteY4" fmla="*/ 67942 h 90778"/>
                  <a:gd name="connsiteX5" fmla="*/ 8266 w 22893"/>
                  <a:gd name="connsiteY5" fmla="*/ 90963 h 90778"/>
                  <a:gd name="connsiteX6" fmla="*/ 296 w 22893"/>
                  <a:gd name="connsiteY6" fmla="*/ 90963 h 90778"/>
                  <a:gd name="connsiteX7" fmla="*/ 10149 w 22893"/>
                  <a:gd name="connsiteY7" fmla="*/ 68232 h 90778"/>
                  <a:gd name="connsiteX8" fmla="*/ 13482 w 22893"/>
                  <a:gd name="connsiteY8" fmla="*/ 45501 h 90778"/>
                  <a:gd name="connsiteX9" fmla="*/ 10149 w 22893"/>
                  <a:gd name="connsiteY9" fmla="*/ 22915 h 90778"/>
                  <a:gd name="connsiteX10" fmla="*/ 296 w 22893"/>
                  <a:gd name="connsiteY10" fmla="*/ 184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96" y="184"/>
                    </a:moveTo>
                    <a:lnTo>
                      <a:pt x="8266" y="184"/>
                    </a:lnTo>
                    <a:cubicBezTo>
                      <a:pt x="13265" y="8003"/>
                      <a:pt x="16996" y="15676"/>
                      <a:pt x="19423" y="23205"/>
                    </a:cubicBezTo>
                    <a:cubicBezTo>
                      <a:pt x="21922" y="30661"/>
                      <a:pt x="23190" y="38081"/>
                      <a:pt x="23190" y="45501"/>
                    </a:cubicBezTo>
                    <a:cubicBezTo>
                      <a:pt x="23190" y="52957"/>
                      <a:pt x="21922" y="60414"/>
                      <a:pt x="19423" y="67942"/>
                    </a:cubicBezTo>
                    <a:cubicBezTo>
                      <a:pt x="16996" y="75471"/>
                      <a:pt x="13265" y="83144"/>
                      <a:pt x="8266" y="90963"/>
                    </a:cubicBezTo>
                    <a:lnTo>
                      <a:pt x="296" y="90963"/>
                    </a:lnTo>
                    <a:cubicBezTo>
                      <a:pt x="4716" y="83325"/>
                      <a:pt x="8012" y="75761"/>
                      <a:pt x="10149" y="68232"/>
                    </a:cubicBezTo>
                    <a:cubicBezTo>
                      <a:pt x="12359" y="60703"/>
                      <a:pt x="13482" y="53138"/>
                      <a:pt x="13482" y="45501"/>
                    </a:cubicBezTo>
                    <a:cubicBezTo>
                      <a:pt x="13482" y="37900"/>
                      <a:pt x="12359" y="30371"/>
                      <a:pt x="10149" y="22915"/>
                    </a:cubicBezTo>
                    <a:cubicBezTo>
                      <a:pt x="8012" y="15387"/>
                      <a:pt x="4716" y="7822"/>
                      <a:pt x="296" y="184"/>
                    </a:cubicBezTo>
                    <a:close/>
                  </a:path>
                </a:pathLst>
              </a:custGeom>
              <a:solidFill>
                <a:srgbClr val="000000"/>
              </a:solidFill>
              <a:ln w="9257" cap="flat">
                <a:noFill/>
                <a:prstDash val="solid"/>
                <a:miter/>
              </a:ln>
            </p:spPr>
            <p:txBody>
              <a:bodyPr rtlCol="0" anchor="ctr"/>
              <a:lstStyle/>
              <a:p>
                <a:endParaRPr lang="en-GB" dirty="0"/>
              </a:p>
            </p:txBody>
          </p:sp>
        </p:grpSp>
        <p:sp>
          <p:nvSpPr>
            <p:cNvPr id="84" name="Freeform: Shape 83">
              <a:extLst>
                <a:ext uri="{FF2B5EF4-FFF2-40B4-BE49-F238E27FC236}">
                  <a16:creationId xmlns:a16="http://schemas.microsoft.com/office/drawing/2014/main" id="{A536DD0C-63C3-F646-E7B1-F76D74D38D48}"/>
                </a:ext>
              </a:extLst>
            </p:cNvPr>
            <p:cNvSpPr/>
            <p:nvPr/>
          </p:nvSpPr>
          <p:spPr>
            <a:xfrm>
              <a:off x="4442873" y="3435814"/>
              <a:ext cx="1147275" cy="573190"/>
            </a:xfrm>
            <a:custGeom>
              <a:avLst/>
              <a:gdLst>
                <a:gd name="connsiteX0" fmla="*/ 167 w 1147275"/>
                <a:gd name="connsiteY0" fmla="*/ 158 h 573190"/>
                <a:gd name="connsiteX1" fmla="*/ 1147442 w 1147275"/>
                <a:gd name="connsiteY1" fmla="*/ 573349 h 573190"/>
              </a:gdLst>
              <a:ahLst/>
              <a:cxnLst>
                <a:cxn ang="0">
                  <a:pos x="connsiteX0" y="connsiteY0"/>
                </a:cxn>
                <a:cxn ang="0">
                  <a:pos x="connsiteX1" y="connsiteY1"/>
                </a:cxn>
              </a:cxnLst>
              <a:rect l="l" t="t" r="r" b="b"/>
              <a:pathLst>
                <a:path w="1147275" h="573190">
                  <a:moveTo>
                    <a:pt x="167" y="158"/>
                  </a:moveTo>
                  <a:lnTo>
                    <a:pt x="1147442" y="573349"/>
                  </a:lnTo>
                </a:path>
              </a:pathLst>
            </a:custGeom>
            <a:noFill/>
            <a:ln w="14808" cap="flat">
              <a:solidFill>
                <a:srgbClr val="BE0000"/>
              </a:solid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BFD61D58-6947-C770-D7FE-D566B6ED41E3}"/>
                </a:ext>
              </a:extLst>
            </p:cNvPr>
            <p:cNvSpPr/>
            <p:nvPr/>
          </p:nvSpPr>
          <p:spPr>
            <a:xfrm>
              <a:off x="5573561" y="3988300"/>
              <a:ext cx="41477" cy="33157"/>
            </a:xfrm>
            <a:custGeom>
              <a:avLst/>
              <a:gdLst>
                <a:gd name="connsiteX0" fmla="*/ 41699 w 41477"/>
                <a:gd name="connsiteY0" fmla="*/ 33343 h 33157"/>
                <a:gd name="connsiteX1" fmla="*/ 221 w 41477"/>
                <a:gd name="connsiteY1" fmla="*/ 33343 h 33157"/>
                <a:gd name="connsiteX2" fmla="*/ 16809 w 41477"/>
                <a:gd name="connsiteY2" fmla="*/ 20889 h 33157"/>
                <a:gd name="connsiteX3" fmla="*/ 16809 w 41477"/>
                <a:gd name="connsiteY3" fmla="*/ 185 h 33157"/>
              </a:gdLst>
              <a:ahLst/>
              <a:cxnLst>
                <a:cxn ang="0">
                  <a:pos x="connsiteX0" y="connsiteY0"/>
                </a:cxn>
                <a:cxn ang="0">
                  <a:pos x="connsiteX1" y="connsiteY1"/>
                </a:cxn>
                <a:cxn ang="0">
                  <a:pos x="connsiteX2" y="connsiteY2"/>
                </a:cxn>
                <a:cxn ang="0">
                  <a:pos x="connsiteX3" y="connsiteY3"/>
                </a:cxn>
              </a:cxnLst>
              <a:rect l="l" t="t" r="r" b="b"/>
              <a:pathLst>
                <a:path w="41477" h="33157">
                  <a:moveTo>
                    <a:pt x="41699" y="33343"/>
                  </a:moveTo>
                  <a:lnTo>
                    <a:pt x="221" y="33343"/>
                  </a:lnTo>
                  <a:lnTo>
                    <a:pt x="16809" y="20889"/>
                  </a:lnTo>
                  <a:lnTo>
                    <a:pt x="16809" y="185"/>
                  </a:lnTo>
                  <a:close/>
                </a:path>
              </a:pathLst>
            </a:custGeom>
            <a:solidFill>
              <a:srgbClr val="BE0000"/>
            </a:solidFill>
            <a:ln w="14808" cap="flat">
              <a:solidFill>
                <a:srgbClr val="BE0000"/>
              </a:solidFill>
              <a:prstDash val="solid"/>
              <a:miter/>
            </a:ln>
          </p:spPr>
          <p:txBody>
            <a:bodyPr rtlCol="0" anchor="ctr"/>
            <a:lstStyle/>
            <a:p>
              <a:endParaRPr lang="en-GB" dirty="0"/>
            </a:p>
          </p:txBody>
        </p:sp>
        <p:grpSp>
          <p:nvGrpSpPr>
            <p:cNvPr id="86" name="Content Placeholder 15">
              <a:extLst>
                <a:ext uri="{FF2B5EF4-FFF2-40B4-BE49-F238E27FC236}">
                  <a16:creationId xmlns:a16="http://schemas.microsoft.com/office/drawing/2014/main" id="{B6A3330F-AA92-C965-D6C1-C56372B8687D}"/>
                </a:ext>
              </a:extLst>
            </p:cNvPr>
            <p:cNvGrpSpPr/>
            <p:nvPr/>
          </p:nvGrpSpPr>
          <p:grpSpPr>
            <a:xfrm>
              <a:off x="5672304" y="3951570"/>
              <a:ext cx="360263" cy="90778"/>
              <a:chOff x="5672304" y="3951570"/>
              <a:chExt cx="360263" cy="90778"/>
            </a:xfrm>
            <a:solidFill>
              <a:srgbClr val="000000"/>
            </a:solidFill>
          </p:grpSpPr>
          <p:sp>
            <p:nvSpPr>
              <p:cNvPr id="87" name="Freeform: Shape 86">
                <a:extLst>
                  <a:ext uri="{FF2B5EF4-FFF2-40B4-BE49-F238E27FC236}">
                    <a16:creationId xmlns:a16="http://schemas.microsoft.com/office/drawing/2014/main" id="{D5530EAE-A260-F789-FC62-EDB91B763FE4}"/>
                  </a:ext>
                </a:extLst>
              </p:cNvPr>
              <p:cNvSpPr/>
              <p:nvPr/>
            </p:nvSpPr>
            <p:spPr>
              <a:xfrm>
                <a:off x="5672304" y="3951570"/>
                <a:ext cx="22748" cy="90778"/>
              </a:xfrm>
              <a:custGeom>
                <a:avLst/>
                <a:gdLst>
                  <a:gd name="connsiteX0" fmla="*/ 23009 w 22748"/>
                  <a:gd name="connsiteY0" fmla="*/ 216 h 90778"/>
                  <a:gd name="connsiteX1" fmla="*/ 13156 w 22748"/>
                  <a:gd name="connsiteY1" fmla="*/ 22947 h 90778"/>
                  <a:gd name="connsiteX2" fmla="*/ 9968 w 22748"/>
                  <a:gd name="connsiteY2" fmla="*/ 45533 h 90778"/>
                  <a:gd name="connsiteX3" fmla="*/ 13156 w 22748"/>
                  <a:gd name="connsiteY3" fmla="*/ 68264 h 90778"/>
                  <a:gd name="connsiteX4" fmla="*/ 23009 w 22748"/>
                  <a:gd name="connsiteY4" fmla="*/ 90995 h 90778"/>
                  <a:gd name="connsiteX5" fmla="*/ 15039 w 22748"/>
                  <a:gd name="connsiteY5" fmla="*/ 90995 h 90778"/>
                  <a:gd name="connsiteX6" fmla="*/ 3882 w 22748"/>
                  <a:gd name="connsiteY6" fmla="*/ 67974 h 90778"/>
                  <a:gd name="connsiteX7" fmla="*/ 260 w 22748"/>
                  <a:gd name="connsiteY7" fmla="*/ 45533 h 90778"/>
                  <a:gd name="connsiteX8" fmla="*/ 3882 w 22748"/>
                  <a:gd name="connsiteY8" fmla="*/ 23237 h 90778"/>
                  <a:gd name="connsiteX9" fmla="*/ 15039 w 22748"/>
                  <a:gd name="connsiteY9" fmla="*/ 216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9" y="216"/>
                    </a:moveTo>
                    <a:cubicBezTo>
                      <a:pt x="18553" y="7854"/>
                      <a:pt x="15257" y="15419"/>
                      <a:pt x="13156" y="22947"/>
                    </a:cubicBezTo>
                    <a:cubicBezTo>
                      <a:pt x="11018" y="30403"/>
                      <a:pt x="9968" y="37932"/>
                      <a:pt x="9968" y="45533"/>
                    </a:cubicBezTo>
                    <a:cubicBezTo>
                      <a:pt x="9968" y="53170"/>
                      <a:pt x="11018" y="60735"/>
                      <a:pt x="13156" y="68264"/>
                    </a:cubicBezTo>
                    <a:cubicBezTo>
                      <a:pt x="15365" y="75793"/>
                      <a:pt x="18662" y="83357"/>
                      <a:pt x="23009" y="90995"/>
                    </a:cubicBezTo>
                    <a:lnTo>
                      <a:pt x="15039" y="90995"/>
                    </a:lnTo>
                    <a:cubicBezTo>
                      <a:pt x="10113" y="83176"/>
                      <a:pt x="6382" y="75503"/>
                      <a:pt x="3882" y="67974"/>
                    </a:cubicBezTo>
                    <a:cubicBezTo>
                      <a:pt x="1455" y="60446"/>
                      <a:pt x="260" y="52989"/>
                      <a:pt x="260" y="45533"/>
                    </a:cubicBezTo>
                    <a:cubicBezTo>
                      <a:pt x="260" y="38113"/>
                      <a:pt x="1455" y="30693"/>
                      <a:pt x="3882" y="23237"/>
                    </a:cubicBezTo>
                    <a:cubicBezTo>
                      <a:pt x="6273" y="15708"/>
                      <a:pt x="10004" y="8035"/>
                      <a:pt x="15039" y="216"/>
                    </a:cubicBezTo>
                    <a:close/>
                  </a:path>
                </a:pathLst>
              </a:custGeom>
              <a:solidFill>
                <a:srgbClr val="000000"/>
              </a:solidFill>
              <a:ln w="9257" cap="flat">
                <a:noFill/>
                <a:prstDash val="solid"/>
                <a:miter/>
              </a:ln>
            </p:spPr>
            <p:txBody>
              <a:bodyPr rtlCol="0" anchor="ctr"/>
              <a:lstStyle/>
              <a:p>
                <a:endParaRPr lang="en-GB" dirty="0"/>
              </a:p>
            </p:txBody>
          </p:sp>
          <p:sp>
            <p:nvSpPr>
              <p:cNvPr id="88" name="Freeform: Shape 87">
                <a:extLst>
                  <a:ext uri="{FF2B5EF4-FFF2-40B4-BE49-F238E27FC236}">
                    <a16:creationId xmlns:a16="http://schemas.microsoft.com/office/drawing/2014/main" id="{857ED0AC-62FE-EE40-1210-7BB573C4E726}"/>
                  </a:ext>
                </a:extLst>
              </p:cNvPr>
              <p:cNvSpPr/>
              <p:nvPr/>
            </p:nvSpPr>
            <p:spPr>
              <a:xfrm>
                <a:off x="5714424" y="3954611"/>
                <a:ext cx="44337" cy="74273"/>
              </a:xfrm>
              <a:custGeom>
                <a:avLst/>
                <a:gdLst>
                  <a:gd name="connsiteX0" fmla="*/ 1713 w 44337"/>
                  <a:gd name="connsiteY0" fmla="*/ 66092 h 74273"/>
                  <a:gd name="connsiteX1" fmla="*/ 18231 w 44337"/>
                  <a:gd name="connsiteY1" fmla="*/ 66092 h 74273"/>
                  <a:gd name="connsiteX2" fmla="*/ 18231 w 44337"/>
                  <a:gd name="connsiteY2" fmla="*/ 9338 h 74273"/>
                  <a:gd name="connsiteX3" fmla="*/ 264 w 44337"/>
                  <a:gd name="connsiteY3" fmla="*/ 12957 h 74273"/>
                  <a:gd name="connsiteX4" fmla="*/ 264 w 44337"/>
                  <a:gd name="connsiteY4" fmla="*/ 3836 h 74273"/>
                  <a:gd name="connsiteX5" fmla="*/ 18086 w 44337"/>
                  <a:gd name="connsiteY5" fmla="*/ 216 h 74273"/>
                  <a:gd name="connsiteX6" fmla="*/ 28229 w 44337"/>
                  <a:gd name="connsiteY6" fmla="*/ 216 h 74273"/>
                  <a:gd name="connsiteX7" fmla="*/ 28229 w 44337"/>
                  <a:gd name="connsiteY7" fmla="*/ 66092 h 74273"/>
                  <a:gd name="connsiteX8" fmla="*/ 44602 w 44337"/>
                  <a:gd name="connsiteY8" fmla="*/ 66092 h 74273"/>
                  <a:gd name="connsiteX9" fmla="*/ 44602 w 44337"/>
                  <a:gd name="connsiteY9" fmla="*/ 74490 h 74273"/>
                  <a:gd name="connsiteX10" fmla="*/ 1713 w 44337"/>
                  <a:gd name="connsiteY10" fmla="*/ 74490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3" y="66092"/>
                    </a:moveTo>
                    <a:lnTo>
                      <a:pt x="18231" y="66092"/>
                    </a:lnTo>
                    <a:lnTo>
                      <a:pt x="18231" y="9338"/>
                    </a:lnTo>
                    <a:lnTo>
                      <a:pt x="264" y="12957"/>
                    </a:lnTo>
                    <a:lnTo>
                      <a:pt x="264" y="3836"/>
                    </a:lnTo>
                    <a:lnTo>
                      <a:pt x="18086" y="216"/>
                    </a:lnTo>
                    <a:lnTo>
                      <a:pt x="28229" y="216"/>
                    </a:lnTo>
                    <a:lnTo>
                      <a:pt x="28229" y="66092"/>
                    </a:lnTo>
                    <a:lnTo>
                      <a:pt x="44602" y="66092"/>
                    </a:lnTo>
                    <a:lnTo>
                      <a:pt x="44602" y="74490"/>
                    </a:lnTo>
                    <a:lnTo>
                      <a:pt x="1713" y="74490"/>
                    </a:lnTo>
                    <a:close/>
                  </a:path>
                </a:pathLst>
              </a:custGeom>
              <a:solidFill>
                <a:srgbClr val="000000"/>
              </a:solidFill>
              <a:ln w="9257" cap="flat">
                <a:noFill/>
                <a:prstDash val="solid"/>
                <a:miter/>
              </a:ln>
            </p:spPr>
            <p:txBody>
              <a:bodyPr rtlCol="0" anchor="ctr"/>
              <a:lstStyle/>
              <a:p>
                <a:endParaRPr lang="en-GB" dirty="0"/>
              </a:p>
            </p:txBody>
          </p:sp>
          <p:sp>
            <p:nvSpPr>
              <p:cNvPr id="89" name="Freeform: Shape 88">
                <a:extLst>
                  <a:ext uri="{FF2B5EF4-FFF2-40B4-BE49-F238E27FC236}">
                    <a16:creationId xmlns:a16="http://schemas.microsoft.com/office/drawing/2014/main" id="{F05CA203-0C6C-9317-9A16-E45EBE06A44C}"/>
                  </a:ext>
                </a:extLst>
              </p:cNvPr>
              <p:cNvSpPr/>
              <p:nvPr/>
            </p:nvSpPr>
            <p:spPr>
              <a:xfrm>
                <a:off x="5773088" y="3996887"/>
                <a:ext cx="26950" cy="8107"/>
              </a:xfrm>
              <a:custGeom>
                <a:avLst/>
                <a:gdLst>
                  <a:gd name="connsiteX0" fmla="*/ 271 w 26950"/>
                  <a:gd name="connsiteY0" fmla="*/ 216 h 8107"/>
                  <a:gd name="connsiteX1" fmla="*/ 27222 w 26950"/>
                  <a:gd name="connsiteY1" fmla="*/ 216 h 8107"/>
                  <a:gd name="connsiteX2" fmla="*/ 27222 w 26950"/>
                  <a:gd name="connsiteY2" fmla="*/ 8324 h 8107"/>
                  <a:gd name="connsiteX3" fmla="*/ 271 w 26950"/>
                  <a:gd name="connsiteY3" fmla="*/ 8324 h 8107"/>
                </a:gdLst>
                <a:ahLst/>
                <a:cxnLst>
                  <a:cxn ang="0">
                    <a:pos x="connsiteX0" y="connsiteY0"/>
                  </a:cxn>
                  <a:cxn ang="0">
                    <a:pos x="connsiteX1" y="connsiteY1"/>
                  </a:cxn>
                  <a:cxn ang="0">
                    <a:pos x="connsiteX2" y="connsiteY2"/>
                  </a:cxn>
                  <a:cxn ang="0">
                    <a:pos x="connsiteX3" y="connsiteY3"/>
                  </a:cxn>
                </a:cxnLst>
                <a:rect l="l" t="t" r="r" b="b"/>
                <a:pathLst>
                  <a:path w="26950" h="8107">
                    <a:moveTo>
                      <a:pt x="271" y="216"/>
                    </a:moveTo>
                    <a:lnTo>
                      <a:pt x="27222" y="216"/>
                    </a:lnTo>
                    <a:lnTo>
                      <a:pt x="27222" y="8324"/>
                    </a:lnTo>
                    <a:lnTo>
                      <a:pt x="271" y="8324"/>
                    </a:lnTo>
                    <a:close/>
                  </a:path>
                </a:pathLst>
              </a:custGeom>
              <a:solidFill>
                <a:srgbClr val="000000"/>
              </a:solidFill>
              <a:ln w="9257" cap="flat">
                <a:noFill/>
                <a:prstDash val="solid"/>
                <a:miter/>
              </a:ln>
            </p:spPr>
            <p:txBody>
              <a:bodyPr rtlCol="0" anchor="ctr"/>
              <a:lstStyle/>
              <a:p>
                <a:endParaRPr lang="en-GB" dirty="0"/>
              </a:p>
            </p:txBody>
          </p:sp>
          <p:sp>
            <p:nvSpPr>
              <p:cNvPr id="90" name="Freeform: Shape 89">
                <a:extLst>
                  <a:ext uri="{FF2B5EF4-FFF2-40B4-BE49-F238E27FC236}">
                    <a16:creationId xmlns:a16="http://schemas.microsoft.com/office/drawing/2014/main" id="{E3BF3AD4-2DC2-1B78-B493-769F77FBB021}"/>
                  </a:ext>
                </a:extLst>
              </p:cNvPr>
              <p:cNvSpPr/>
              <p:nvPr/>
            </p:nvSpPr>
            <p:spPr>
              <a:xfrm>
                <a:off x="5812800" y="4016288"/>
                <a:ext cx="14634" cy="24468"/>
              </a:xfrm>
              <a:custGeom>
                <a:avLst/>
                <a:gdLst>
                  <a:gd name="connsiteX0" fmla="*/ 4477 w 14634"/>
                  <a:gd name="connsiteY0" fmla="*/ 216 h 24468"/>
                  <a:gd name="connsiteX1" fmla="*/ 14910 w 14634"/>
                  <a:gd name="connsiteY1" fmla="*/ 216 h 24468"/>
                  <a:gd name="connsiteX2" fmla="*/ 14910 w 14634"/>
                  <a:gd name="connsiteY2" fmla="*/ 8759 h 24468"/>
                  <a:gd name="connsiteX3" fmla="*/ 6796 w 14634"/>
                  <a:gd name="connsiteY3" fmla="*/ 24685 h 24468"/>
                  <a:gd name="connsiteX4" fmla="*/ 275 w 14634"/>
                  <a:gd name="connsiteY4" fmla="*/ 24685 h 24468"/>
                  <a:gd name="connsiteX5" fmla="*/ 4477 w 14634"/>
                  <a:gd name="connsiteY5" fmla="*/ 8759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77" y="216"/>
                    </a:moveTo>
                    <a:lnTo>
                      <a:pt x="14910" y="216"/>
                    </a:lnTo>
                    <a:lnTo>
                      <a:pt x="14910" y="8759"/>
                    </a:lnTo>
                    <a:lnTo>
                      <a:pt x="6796" y="24685"/>
                    </a:lnTo>
                    <a:lnTo>
                      <a:pt x="275" y="24685"/>
                    </a:lnTo>
                    <a:lnTo>
                      <a:pt x="4477" y="8759"/>
                    </a:lnTo>
                    <a:close/>
                  </a:path>
                </a:pathLst>
              </a:custGeom>
              <a:solidFill>
                <a:srgbClr val="000000"/>
              </a:solidFill>
              <a:ln w="9257" cap="flat">
                <a:noFill/>
                <a:prstDash val="solid"/>
                <a:miter/>
              </a:ln>
            </p:spPr>
            <p:txBody>
              <a:bodyPr rtlCol="0" anchor="ctr"/>
              <a:lstStyle/>
              <a:p>
                <a:endParaRPr lang="en-GB" dirty="0"/>
              </a:p>
            </p:txBody>
          </p:sp>
          <p:sp>
            <p:nvSpPr>
              <p:cNvPr id="91" name="Freeform: Shape 90">
                <a:extLst>
                  <a:ext uri="{FF2B5EF4-FFF2-40B4-BE49-F238E27FC236}">
                    <a16:creationId xmlns:a16="http://schemas.microsoft.com/office/drawing/2014/main" id="{B6D71DD5-2B53-93A4-5432-5E774191BC4C}"/>
                  </a:ext>
                </a:extLst>
              </p:cNvPr>
              <p:cNvSpPr/>
              <p:nvPr/>
            </p:nvSpPr>
            <p:spPr>
              <a:xfrm>
                <a:off x="5848552" y="3954611"/>
                <a:ext cx="44337" cy="74273"/>
              </a:xfrm>
              <a:custGeom>
                <a:avLst/>
                <a:gdLst>
                  <a:gd name="connsiteX0" fmla="*/ 1728 w 44337"/>
                  <a:gd name="connsiteY0" fmla="*/ 66092 h 74273"/>
                  <a:gd name="connsiteX1" fmla="*/ 18246 w 44337"/>
                  <a:gd name="connsiteY1" fmla="*/ 66092 h 74273"/>
                  <a:gd name="connsiteX2" fmla="*/ 18246 w 44337"/>
                  <a:gd name="connsiteY2" fmla="*/ 9338 h 74273"/>
                  <a:gd name="connsiteX3" fmla="*/ 279 w 44337"/>
                  <a:gd name="connsiteY3" fmla="*/ 12957 h 74273"/>
                  <a:gd name="connsiteX4" fmla="*/ 279 w 44337"/>
                  <a:gd name="connsiteY4" fmla="*/ 3836 h 74273"/>
                  <a:gd name="connsiteX5" fmla="*/ 18101 w 44337"/>
                  <a:gd name="connsiteY5" fmla="*/ 216 h 74273"/>
                  <a:gd name="connsiteX6" fmla="*/ 28244 w 44337"/>
                  <a:gd name="connsiteY6" fmla="*/ 216 h 74273"/>
                  <a:gd name="connsiteX7" fmla="*/ 28244 w 44337"/>
                  <a:gd name="connsiteY7" fmla="*/ 66092 h 74273"/>
                  <a:gd name="connsiteX8" fmla="*/ 44617 w 44337"/>
                  <a:gd name="connsiteY8" fmla="*/ 66092 h 74273"/>
                  <a:gd name="connsiteX9" fmla="*/ 44617 w 44337"/>
                  <a:gd name="connsiteY9" fmla="*/ 74490 h 74273"/>
                  <a:gd name="connsiteX10" fmla="*/ 1728 w 44337"/>
                  <a:gd name="connsiteY10" fmla="*/ 74490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28" y="66092"/>
                    </a:moveTo>
                    <a:lnTo>
                      <a:pt x="18246" y="66092"/>
                    </a:lnTo>
                    <a:lnTo>
                      <a:pt x="18246" y="9338"/>
                    </a:lnTo>
                    <a:lnTo>
                      <a:pt x="279" y="12957"/>
                    </a:lnTo>
                    <a:lnTo>
                      <a:pt x="279" y="3836"/>
                    </a:lnTo>
                    <a:lnTo>
                      <a:pt x="18101" y="216"/>
                    </a:lnTo>
                    <a:lnTo>
                      <a:pt x="28244" y="216"/>
                    </a:lnTo>
                    <a:lnTo>
                      <a:pt x="28244" y="66092"/>
                    </a:lnTo>
                    <a:lnTo>
                      <a:pt x="44617" y="66092"/>
                    </a:lnTo>
                    <a:lnTo>
                      <a:pt x="44617" y="74490"/>
                    </a:lnTo>
                    <a:lnTo>
                      <a:pt x="1728" y="74490"/>
                    </a:lnTo>
                    <a:close/>
                  </a:path>
                </a:pathLst>
              </a:custGeom>
              <a:solidFill>
                <a:srgbClr val="000000"/>
              </a:solidFill>
              <a:ln w="9257" cap="flat">
                <a:noFill/>
                <a:prstDash val="solid"/>
                <a:miter/>
              </a:ln>
            </p:spPr>
            <p:txBody>
              <a:bodyPr rtlCol="0" anchor="ctr"/>
              <a:lstStyle/>
              <a:p>
                <a:endParaRPr lang="en-GB" dirty="0"/>
              </a:p>
            </p:txBody>
          </p:sp>
          <p:sp>
            <p:nvSpPr>
              <p:cNvPr id="92" name="Freeform: Shape 91">
                <a:extLst>
                  <a:ext uri="{FF2B5EF4-FFF2-40B4-BE49-F238E27FC236}">
                    <a16:creationId xmlns:a16="http://schemas.microsoft.com/office/drawing/2014/main" id="{ECF894D1-39A2-36D5-B358-58F94C6E0641}"/>
                  </a:ext>
                </a:extLst>
              </p:cNvPr>
              <p:cNvSpPr/>
              <p:nvPr/>
            </p:nvSpPr>
            <p:spPr>
              <a:xfrm>
                <a:off x="5902299" y="3954611"/>
                <a:ext cx="34340" cy="83683"/>
              </a:xfrm>
              <a:custGeom>
                <a:avLst/>
                <a:gdLst>
                  <a:gd name="connsiteX0" fmla="*/ 26222 w 34340"/>
                  <a:gd name="connsiteY0" fmla="*/ 216 h 83683"/>
                  <a:gd name="connsiteX1" fmla="*/ 34626 w 34340"/>
                  <a:gd name="connsiteY1" fmla="*/ 216 h 83683"/>
                  <a:gd name="connsiteX2" fmla="*/ 8690 w 34340"/>
                  <a:gd name="connsiteY2" fmla="*/ 83900 h 83683"/>
                  <a:gd name="connsiteX3" fmla="*/ 286 w 34340"/>
                  <a:gd name="connsiteY3" fmla="*/ 83900 h 83683"/>
                </a:gdLst>
                <a:ahLst/>
                <a:cxnLst>
                  <a:cxn ang="0">
                    <a:pos x="connsiteX0" y="connsiteY0"/>
                  </a:cxn>
                  <a:cxn ang="0">
                    <a:pos x="connsiteX1" y="connsiteY1"/>
                  </a:cxn>
                  <a:cxn ang="0">
                    <a:pos x="connsiteX2" y="connsiteY2"/>
                  </a:cxn>
                  <a:cxn ang="0">
                    <a:pos x="connsiteX3" y="connsiteY3"/>
                  </a:cxn>
                </a:cxnLst>
                <a:rect l="l" t="t" r="r" b="b"/>
                <a:pathLst>
                  <a:path w="34340" h="83683">
                    <a:moveTo>
                      <a:pt x="26222" y="216"/>
                    </a:moveTo>
                    <a:lnTo>
                      <a:pt x="34626" y="216"/>
                    </a:lnTo>
                    <a:lnTo>
                      <a:pt x="8690" y="83900"/>
                    </a:lnTo>
                    <a:lnTo>
                      <a:pt x="286" y="83900"/>
                    </a:lnTo>
                    <a:close/>
                  </a:path>
                </a:pathLst>
              </a:custGeom>
              <a:solidFill>
                <a:srgbClr val="000000"/>
              </a:solidFill>
              <a:ln w="9257" cap="flat">
                <a:noFill/>
                <a:prstDash val="solid"/>
                <a:miter/>
              </a:ln>
            </p:spPr>
            <p:txBody>
              <a:bodyPr rtlCol="0" anchor="ctr"/>
              <a:lstStyle/>
              <a:p>
                <a:endParaRPr lang="en-GB" dirty="0"/>
              </a:p>
            </p:txBody>
          </p:sp>
          <p:sp>
            <p:nvSpPr>
              <p:cNvPr id="93" name="Freeform: Shape 92">
                <a:extLst>
                  <a:ext uri="{FF2B5EF4-FFF2-40B4-BE49-F238E27FC236}">
                    <a16:creationId xmlns:a16="http://schemas.microsoft.com/office/drawing/2014/main" id="{62B05114-579A-8530-0B63-458C43FABEBA}"/>
                  </a:ext>
                </a:extLst>
              </p:cNvPr>
              <p:cNvSpPr/>
              <p:nvPr/>
            </p:nvSpPr>
            <p:spPr>
              <a:xfrm>
                <a:off x="5944200" y="3953163"/>
                <a:ext cx="47090" cy="75721"/>
              </a:xfrm>
              <a:custGeom>
                <a:avLst/>
                <a:gdLst>
                  <a:gd name="connsiteX0" fmla="*/ 12316 w 47090"/>
                  <a:gd name="connsiteY0" fmla="*/ 67540 h 75721"/>
                  <a:gd name="connsiteX1" fmla="*/ 47380 w 47090"/>
                  <a:gd name="connsiteY1" fmla="*/ 67540 h 75721"/>
                  <a:gd name="connsiteX2" fmla="*/ 47380 w 47090"/>
                  <a:gd name="connsiteY2" fmla="*/ 75937 h 75721"/>
                  <a:gd name="connsiteX3" fmla="*/ 289 w 47090"/>
                  <a:gd name="connsiteY3" fmla="*/ 75937 h 75721"/>
                  <a:gd name="connsiteX4" fmla="*/ 289 w 47090"/>
                  <a:gd name="connsiteY4" fmla="*/ 67540 h 75721"/>
                  <a:gd name="connsiteX5" fmla="*/ 15793 w 47090"/>
                  <a:gd name="connsiteY5" fmla="*/ 51614 h 75721"/>
                  <a:gd name="connsiteX6" fmla="*/ 28254 w 47090"/>
                  <a:gd name="connsiteY6" fmla="*/ 38728 h 75721"/>
                  <a:gd name="connsiteX7" fmla="*/ 34919 w 47090"/>
                  <a:gd name="connsiteY7" fmla="*/ 29462 h 75721"/>
                  <a:gd name="connsiteX8" fmla="*/ 36948 w 47090"/>
                  <a:gd name="connsiteY8" fmla="*/ 22079 h 75721"/>
                  <a:gd name="connsiteX9" fmla="*/ 32746 w 47090"/>
                  <a:gd name="connsiteY9" fmla="*/ 12523 h 75721"/>
                  <a:gd name="connsiteX10" fmla="*/ 21879 w 47090"/>
                  <a:gd name="connsiteY10" fmla="*/ 8759 h 75721"/>
                  <a:gd name="connsiteX11" fmla="*/ 11881 w 47090"/>
                  <a:gd name="connsiteY11" fmla="*/ 10496 h 75721"/>
                  <a:gd name="connsiteX12" fmla="*/ 724 w 47090"/>
                  <a:gd name="connsiteY12" fmla="*/ 15419 h 75721"/>
                  <a:gd name="connsiteX13" fmla="*/ 724 w 47090"/>
                  <a:gd name="connsiteY13" fmla="*/ 5284 h 75721"/>
                  <a:gd name="connsiteX14" fmla="*/ 12026 w 47090"/>
                  <a:gd name="connsiteY14" fmla="*/ 1519 h 75721"/>
                  <a:gd name="connsiteX15" fmla="*/ 21734 w 47090"/>
                  <a:gd name="connsiteY15" fmla="*/ 216 h 75721"/>
                  <a:gd name="connsiteX16" fmla="*/ 40136 w 47090"/>
                  <a:gd name="connsiteY16" fmla="*/ 6008 h 75721"/>
                  <a:gd name="connsiteX17" fmla="*/ 47091 w 47090"/>
                  <a:gd name="connsiteY17" fmla="*/ 21499 h 75721"/>
                  <a:gd name="connsiteX18" fmla="*/ 45352 w 47090"/>
                  <a:gd name="connsiteY18" fmla="*/ 30186 h 75721"/>
                  <a:gd name="connsiteX19" fmla="*/ 39121 w 47090"/>
                  <a:gd name="connsiteY19" fmla="*/ 39887 h 75721"/>
                  <a:gd name="connsiteX20" fmla="*/ 31152 w 47090"/>
                  <a:gd name="connsiteY20" fmla="*/ 48284 h 75721"/>
                  <a:gd name="connsiteX21" fmla="*/ 12316 w 47090"/>
                  <a:gd name="connsiteY21" fmla="*/ 67540 h 7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90" h="75721">
                    <a:moveTo>
                      <a:pt x="12316" y="67540"/>
                    </a:moveTo>
                    <a:lnTo>
                      <a:pt x="47380" y="67540"/>
                    </a:lnTo>
                    <a:lnTo>
                      <a:pt x="47380" y="75937"/>
                    </a:lnTo>
                    <a:lnTo>
                      <a:pt x="289" y="75937"/>
                    </a:lnTo>
                    <a:lnTo>
                      <a:pt x="289" y="67540"/>
                    </a:lnTo>
                    <a:cubicBezTo>
                      <a:pt x="4057" y="63595"/>
                      <a:pt x="9201" y="58274"/>
                      <a:pt x="15793" y="51614"/>
                    </a:cubicBezTo>
                    <a:cubicBezTo>
                      <a:pt x="22458" y="44954"/>
                      <a:pt x="26588" y="40683"/>
                      <a:pt x="28254" y="38728"/>
                    </a:cubicBezTo>
                    <a:cubicBezTo>
                      <a:pt x="31442" y="35073"/>
                      <a:pt x="33652" y="31996"/>
                      <a:pt x="34919" y="29462"/>
                    </a:cubicBezTo>
                    <a:cubicBezTo>
                      <a:pt x="36260" y="26965"/>
                      <a:pt x="36948" y="24504"/>
                      <a:pt x="36948" y="22079"/>
                    </a:cubicBezTo>
                    <a:cubicBezTo>
                      <a:pt x="36948" y="18133"/>
                      <a:pt x="35535" y="14948"/>
                      <a:pt x="32746" y="12523"/>
                    </a:cubicBezTo>
                    <a:cubicBezTo>
                      <a:pt x="30029" y="10025"/>
                      <a:pt x="26407" y="8759"/>
                      <a:pt x="21879" y="8759"/>
                    </a:cubicBezTo>
                    <a:cubicBezTo>
                      <a:pt x="18764" y="8759"/>
                      <a:pt x="15431" y="9338"/>
                      <a:pt x="11881" y="10496"/>
                    </a:cubicBezTo>
                    <a:cubicBezTo>
                      <a:pt x="8404" y="11582"/>
                      <a:pt x="4673" y="13211"/>
                      <a:pt x="724" y="15419"/>
                    </a:cubicBezTo>
                    <a:lnTo>
                      <a:pt x="724" y="5284"/>
                    </a:lnTo>
                    <a:cubicBezTo>
                      <a:pt x="4781" y="3655"/>
                      <a:pt x="8548" y="2388"/>
                      <a:pt x="12026" y="1519"/>
                    </a:cubicBezTo>
                    <a:cubicBezTo>
                      <a:pt x="15576" y="651"/>
                      <a:pt x="18836" y="216"/>
                      <a:pt x="21734" y="216"/>
                    </a:cubicBezTo>
                    <a:cubicBezTo>
                      <a:pt x="29450" y="216"/>
                      <a:pt x="35571" y="2171"/>
                      <a:pt x="40136" y="6008"/>
                    </a:cubicBezTo>
                    <a:cubicBezTo>
                      <a:pt x="44772" y="9881"/>
                      <a:pt x="47091" y="15057"/>
                      <a:pt x="47091" y="21499"/>
                    </a:cubicBezTo>
                    <a:cubicBezTo>
                      <a:pt x="47091" y="24612"/>
                      <a:pt x="46511" y="27508"/>
                      <a:pt x="45352" y="30186"/>
                    </a:cubicBezTo>
                    <a:cubicBezTo>
                      <a:pt x="44193" y="32901"/>
                      <a:pt x="42092" y="36122"/>
                      <a:pt x="39121" y="39887"/>
                    </a:cubicBezTo>
                    <a:cubicBezTo>
                      <a:pt x="38252" y="40864"/>
                      <a:pt x="35571" y="43651"/>
                      <a:pt x="31152" y="48284"/>
                    </a:cubicBezTo>
                    <a:cubicBezTo>
                      <a:pt x="26697" y="52845"/>
                      <a:pt x="20430" y="59251"/>
                      <a:pt x="12316" y="67540"/>
                    </a:cubicBezTo>
                    <a:close/>
                  </a:path>
                </a:pathLst>
              </a:custGeom>
              <a:solidFill>
                <a:srgbClr val="000000"/>
              </a:solidFill>
              <a:ln w="9257" cap="flat">
                <a:noFill/>
                <a:prstDash val="solid"/>
                <a:miter/>
              </a:ln>
            </p:spPr>
            <p:txBody>
              <a:bodyPr rtlCol="0" anchor="ctr"/>
              <a:lstStyle/>
              <a:p>
                <a:endParaRPr lang="en-GB" dirty="0"/>
              </a:p>
            </p:txBody>
          </p:sp>
          <p:sp>
            <p:nvSpPr>
              <p:cNvPr id="94" name="Freeform: Shape 93">
                <a:extLst>
                  <a:ext uri="{FF2B5EF4-FFF2-40B4-BE49-F238E27FC236}">
                    <a16:creationId xmlns:a16="http://schemas.microsoft.com/office/drawing/2014/main" id="{BB45F24F-C331-A863-65C0-F184DFF1C40A}"/>
                  </a:ext>
                </a:extLst>
              </p:cNvPr>
              <p:cNvSpPr/>
              <p:nvPr/>
            </p:nvSpPr>
            <p:spPr>
              <a:xfrm>
                <a:off x="6009675" y="3951570"/>
                <a:ext cx="22893" cy="90778"/>
              </a:xfrm>
              <a:custGeom>
                <a:avLst/>
                <a:gdLst>
                  <a:gd name="connsiteX0" fmla="*/ 296 w 22893"/>
                  <a:gd name="connsiteY0" fmla="*/ 216 h 90778"/>
                  <a:gd name="connsiteX1" fmla="*/ 8266 w 22893"/>
                  <a:gd name="connsiteY1" fmla="*/ 216 h 90778"/>
                  <a:gd name="connsiteX2" fmla="*/ 19423 w 22893"/>
                  <a:gd name="connsiteY2" fmla="*/ 23237 h 90778"/>
                  <a:gd name="connsiteX3" fmla="*/ 23190 w 22893"/>
                  <a:gd name="connsiteY3" fmla="*/ 45533 h 90778"/>
                  <a:gd name="connsiteX4" fmla="*/ 19423 w 22893"/>
                  <a:gd name="connsiteY4" fmla="*/ 67974 h 90778"/>
                  <a:gd name="connsiteX5" fmla="*/ 8266 w 22893"/>
                  <a:gd name="connsiteY5" fmla="*/ 90995 h 90778"/>
                  <a:gd name="connsiteX6" fmla="*/ 296 w 22893"/>
                  <a:gd name="connsiteY6" fmla="*/ 90995 h 90778"/>
                  <a:gd name="connsiteX7" fmla="*/ 10149 w 22893"/>
                  <a:gd name="connsiteY7" fmla="*/ 68264 h 90778"/>
                  <a:gd name="connsiteX8" fmla="*/ 13482 w 22893"/>
                  <a:gd name="connsiteY8" fmla="*/ 45533 h 90778"/>
                  <a:gd name="connsiteX9" fmla="*/ 10149 w 22893"/>
                  <a:gd name="connsiteY9" fmla="*/ 22947 h 90778"/>
                  <a:gd name="connsiteX10" fmla="*/ 296 w 22893"/>
                  <a:gd name="connsiteY10" fmla="*/ 216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96" y="216"/>
                    </a:moveTo>
                    <a:lnTo>
                      <a:pt x="8266" y="216"/>
                    </a:lnTo>
                    <a:cubicBezTo>
                      <a:pt x="13265" y="8035"/>
                      <a:pt x="16996" y="15708"/>
                      <a:pt x="19423" y="23237"/>
                    </a:cubicBezTo>
                    <a:cubicBezTo>
                      <a:pt x="21922" y="30693"/>
                      <a:pt x="23190" y="38113"/>
                      <a:pt x="23190" y="45533"/>
                    </a:cubicBezTo>
                    <a:cubicBezTo>
                      <a:pt x="23190" y="52989"/>
                      <a:pt x="21922" y="60446"/>
                      <a:pt x="19423" y="67974"/>
                    </a:cubicBezTo>
                    <a:cubicBezTo>
                      <a:pt x="16996" y="75503"/>
                      <a:pt x="13265" y="83176"/>
                      <a:pt x="8266" y="90995"/>
                    </a:cubicBezTo>
                    <a:lnTo>
                      <a:pt x="296" y="90995"/>
                    </a:lnTo>
                    <a:cubicBezTo>
                      <a:pt x="4716" y="83357"/>
                      <a:pt x="8012" y="75793"/>
                      <a:pt x="10149" y="68264"/>
                    </a:cubicBezTo>
                    <a:cubicBezTo>
                      <a:pt x="12359" y="60735"/>
                      <a:pt x="13482" y="53170"/>
                      <a:pt x="13482" y="45533"/>
                    </a:cubicBezTo>
                    <a:cubicBezTo>
                      <a:pt x="13482" y="37932"/>
                      <a:pt x="12359" y="30403"/>
                      <a:pt x="10149" y="22947"/>
                    </a:cubicBezTo>
                    <a:cubicBezTo>
                      <a:pt x="8012" y="15419"/>
                      <a:pt x="4716" y="7854"/>
                      <a:pt x="296" y="216"/>
                    </a:cubicBezTo>
                    <a:close/>
                  </a:path>
                </a:pathLst>
              </a:custGeom>
              <a:solidFill>
                <a:srgbClr val="000000"/>
              </a:solidFill>
              <a:ln w="9257" cap="flat">
                <a:noFill/>
                <a:prstDash val="solid"/>
                <a:miter/>
              </a:ln>
            </p:spPr>
            <p:txBody>
              <a:bodyPr rtlCol="0" anchor="ctr"/>
              <a:lstStyle/>
              <a:p>
                <a:endParaRPr lang="en-GB" dirty="0"/>
              </a:p>
            </p:txBody>
          </p:sp>
        </p:grpSp>
        <p:sp>
          <p:nvSpPr>
            <p:cNvPr id="95" name="Freeform: Shape 94">
              <a:extLst>
                <a:ext uri="{FF2B5EF4-FFF2-40B4-BE49-F238E27FC236}">
                  <a16:creationId xmlns:a16="http://schemas.microsoft.com/office/drawing/2014/main" id="{721AD417-4423-9651-4BB7-023577F87B52}"/>
                </a:ext>
              </a:extLst>
            </p:cNvPr>
            <p:cNvSpPr/>
            <p:nvPr/>
          </p:nvSpPr>
          <p:spPr>
            <a:xfrm>
              <a:off x="4442873" y="3435814"/>
              <a:ext cx="1155614" cy="1154712"/>
            </a:xfrm>
            <a:custGeom>
              <a:avLst/>
              <a:gdLst>
                <a:gd name="connsiteX0" fmla="*/ 167 w 1155614"/>
                <a:gd name="connsiteY0" fmla="*/ 186 h 1154712"/>
                <a:gd name="connsiteX1" fmla="*/ 1155781 w 1155614"/>
                <a:gd name="connsiteY1" fmla="*/ 1154898 h 1154712"/>
              </a:gdLst>
              <a:ahLst/>
              <a:cxnLst>
                <a:cxn ang="0">
                  <a:pos x="connsiteX0" y="connsiteY0"/>
                </a:cxn>
                <a:cxn ang="0">
                  <a:pos x="connsiteX1" y="connsiteY1"/>
                </a:cxn>
              </a:cxnLst>
              <a:rect l="l" t="t" r="r" b="b"/>
              <a:pathLst>
                <a:path w="1155614" h="1154712">
                  <a:moveTo>
                    <a:pt x="167" y="186"/>
                  </a:moveTo>
                  <a:lnTo>
                    <a:pt x="1155781" y="1154898"/>
                  </a:lnTo>
                </a:path>
              </a:pathLst>
            </a:custGeom>
            <a:noFill/>
            <a:ln w="14808" cap="flat">
              <a:solidFill>
                <a:srgbClr val="BE0000"/>
              </a:solidFill>
              <a:prstDash val="solid"/>
              <a:miter/>
            </a:ln>
          </p:spPr>
          <p:txBody>
            <a:bodyPr rtlCol="0" anchor="ctr"/>
            <a:lstStyle/>
            <a:p>
              <a:endParaRPr lang="en-GB" dirty="0"/>
            </a:p>
          </p:txBody>
        </p:sp>
        <p:sp>
          <p:nvSpPr>
            <p:cNvPr id="96" name="Freeform: Shape 95">
              <a:extLst>
                <a:ext uri="{FF2B5EF4-FFF2-40B4-BE49-F238E27FC236}">
                  <a16:creationId xmlns:a16="http://schemas.microsoft.com/office/drawing/2014/main" id="{F2978044-C18C-2D21-36FE-A7E36B38FF35}"/>
                </a:ext>
              </a:extLst>
            </p:cNvPr>
            <p:cNvSpPr/>
            <p:nvPr/>
          </p:nvSpPr>
          <p:spPr>
            <a:xfrm>
              <a:off x="5578777" y="4570830"/>
              <a:ext cx="39378" cy="39347"/>
            </a:xfrm>
            <a:custGeom>
              <a:avLst/>
              <a:gdLst>
                <a:gd name="connsiteX0" fmla="*/ 39600 w 39378"/>
                <a:gd name="connsiteY0" fmla="*/ 39588 h 39347"/>
                <a:gd name="connsiteX1" fmla="*/ 221 w 39378"/>
                <a:gd name="connsiteY1" fmla="*/ 26482 h 39347"/>
                <a:gd name="connsiteX2" fmla="*/ 19933 w 39378"/>
                <a:gd name="connsiteY2" fmla="*/ 19936 h 39347"/>
                <a:gd name="connsiteX3" fmla="*/ 26483 w 39378"/>
                <a:gd name="connsiteY3" fmla="*/ 240 h 39347"/>
              </a:gdLst>
              <a:ahLst/>
              <a:cxnLst>
                <a:cxn ang="0">
                  <a:pos x="connsiteX0" y="connsiteY0"/>
                </a:cxn>
                <a:cxn ang="0">
                  <a:pos x="connsiteX1" y="connsiteY1"/>
                </a:cxn>
                <a:cxn ang="0">
                  <a:pos x="connsiteX2" y="connsiteY2"/>
                </a:cxn>
                <a:cxn ang="0">
                  <a:pos x="connsiteX3" y="connsiteY3"/>
                </a:cxn>
              </a:cxnLst>
              <a:rect l="l" t="t" r="r" b="b"/>
              <a:pathLst>
                <a:path w="39378" h="39347">
                  <a:moveTo>
                    <a:pt x="39600" y="39588"/>
                  </a:moveTo>
                  <a:lnTo>
                    <a:pt x="221" y="26482"/>
                  </a:lnTo>
                  <a:lnTo>
                    <a:pt x="19933" y="19936"/>
                  </a:lnTo>
                  <a:lnTo>
                    <a:pt x="26483" y="240"/>
                  </a:lnTo>
                  <a:close/>
                </a:path>
              </a:pathLst>
            </a:custGeom>
            <a:solidFill>
              <a:srgbClr val="BE0000"/>
            </a:solidFill>
            <a:ln w="14808" cap="flat">
              <a:solidFill>
                <a:srgbClr val="BE0000"/>
              </a:solidFill>
              <a:prstDash val="solid"/>
              <a:miter/>
            </a:ln>
          </p:spPr>
          <p:txBody>
            <a:bodyPr rtlCol="0" anchor="ctr"/>
            <a:lstStyle/>
            <a:p>
              <a:endParaRPr lang="en-GB" dirty="0"/>
            </a:p>
          </p:txBody>
        </p:sp>
        <p:grpSp>
          <p:nvGrpSpPr>
            <p:cNvPr id="97" name="Content Placeholder 15">
              <a:extLst>
                <a:ext uri="{FF2B5EF4-FFF2-40B4-BE49-F238E27FC236}">
                  <a16:creationId xmlns:a16="http://schemas.microsoft.com/office/drawing/2014/main" id="{8FBB7A1D-5912-3D59-A12E-12D1C80DBA2A}"/>
                </a:ext>
              </a:extLst>
            </p:cNvPr>
            <p:cNvGrpSpPr/>
            <p:nvPr/>
          </p:nvGrpSpPr>
          <p:grpSpPr>
            <a:xfrm>
              <a:off x="5647823" y="4544597"/>
              <a:ext cx="260993" cy="90778"/>
              <a:chOff x="5647823" y="4544597"/>
              <a:chExt cx="260993" cy="90778"/>
            </a:xfrm>
            <a:solidFill>
              <a:srgbClr val="000000"/>
            </a:solidFill>
          </p:grpSpPr>
          <p:sp>
            <p:nvSpPr>
              <p:cNvPr id="98" name="Freeform: Shape 97">
                <a:extLst>
                  <a:ext uri="{FF2B5EF4-FFF2-40B4-BE49-F238E27FC236}">
                    <a16:creationId xmlns:a16="http://schemas.microsoft.com/office/drawing/2014/main" id="{DAAEA99A-2CBE-6FE9-322A-5E2AF5A120D7}"/>
                  </a:ext>
                </a:extLst>
              </p:cNvPr>
              <p:cNvSpPr/>
              <p:nvPr/>
            </p:nvSpPr>
            <p:spPr>
              <a:xfrm>
                <a:off x="5647823" y="4544597"/>
                <a:ext cx="22748" cy="90778"/>
              </a:xfrm>
              <a:custGeom>
                <a:avLst/>
                <a:gdLst>
                  <a:gd name="connsiteX0" fmla="*/ 23006 w 22748"/>
                  <a:gd name="connsiteY0" fmla="*/ 280 h 90778"/>
                  <a:gd name="connsiteX1" fmla="*/ 13153 w 22748"/>
                  <a:gd name="connsiteY1" fmla="*/ 23011 h 90778"/>
                  <a:gd name="connsiteX2" fmla="*/ 9965 w 22748"/>
                  <a:gd name="connsiteY2" fmla="*/ 45597 h 90778"/>
                  <a:gd name="connsiteX3" fmla="*/ 13153 w 22748"/>
                  <a:gd name="connsiteY3" fmla="*/ 68328 h 90778"/>
                  <a:gd name="connsiteX4" fmla="*/ 23006 w 22748"/>
                  <a:gd name="connsiteY4" fmla="*/ 91059 h 90778"/>
                  <a:gd name="connsiteX5" fmla="*/ 15037 w 22748"/>
                  <a:gd name="connsiteY5" fmla="*/ 91059 h 90778"/>
                  <a:gd name="connsiteX6" fmla="*/ 3880 w 22748"/>
                  <a:gd name="connsiteY6" fmla="*/ 68038 h 90778"/>
                  <a:gd name="connsiteX7" fmla="*/ 257 w 22748"/>
                  <a:gd name="connsiteY7" fmla="*/ 45597 h 90778"/>
                  <a:gd name="connsiteX8" fmla="*/ 3880 w 22748"/>
                  <a:gd name="connsiteY8" fmla="*/ 23301 h 90778"/>
                  <a:gd name="connsiteX9" fmla="*/ 15037 w 22748"/>
                  <a:gd name="connsiteY9" fmla="*/ 280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48" h="90778">
                    <a:moveTo>
                      <a:pt x="23006" y="280"/>
                    </a:moveTo>
                    <a:cubicBezTo>
                      <a:pt x="18550" y="7918"/>
                      <a:pt x="15254" y="15483"/>
                      <a:pt x="13153" y="23011"/>
                    </a:cubicBezTo>
                    <a:cubicBezTo>
                      <a:pt x="11016" y="30467"/>
                      <a:pt x="9965" y="37996"/>
                      <a:pt x="9965" y="45597"/>
                    </a:cubicBezTo>
                    <a:cubicBezTo>
                      <a:pt x="9965" y="53234"/>
                      <a:pt x="11016" y="60799"/>
                      <a:pt x="13153" y="68328"/>
                    </a:cubicBezTo>
                    <a:cubicBezTo>
                      <a:pt x="15363" y="75857"/>
                      <a:pt x="18659" y="83421"/>
                      <a:pt x="23006" y="91059"/>
                    </a:cubicBezTo>
                    <a:lnTo>
                      <a:pt x="15037" y="91059"/>
                    </a:lnTo>
                    <a:cubicBezTo>
                      <a:pt x="10110" y="83240"/>
                      <a:pt x="6379" y="75567"/>
                      <a:pt x="3880" y="68038"/>
                    </a:cubicBezTo>
                    <a:cubicBezTo>
                      <a:pt x="1453" y="60510"/>
                      <a:pt x="257" y="53053"/>
                      <a:pt x="257" y="45597"/>
                    </a:cubicBezTo>
                    <a:cubicBezTo>
                      <a:pt x="257" y="38177"/>
                      <a:pt x="1453" y="30757"/>
                      <a:pt x="3880" y="23301"/>
                    </a:cubicBezTo>
                    <a:cubicBezTo>
                      <a:pt x="6271" y="15772"/>
                      <a:pt x="10002" y="8099"/>
                      <a:pt x="15037" y="280"/>
                    </a:cubicBezTo>
                    <a:close/>
                  </a:path>
                </a:pathLst>
              </a:custGeom>
              <a:solidFill>
                <a:srgbClr val="000000"/>
              </a:solidFill>
              <a:ln w="9257" cap="flat">
                <a:noFill/>
                <a:prstDash val="solid"/>
                <a:miter/>
              </a:ln>
            </p:spPr>
            <p:txBody>
              <a:bodyPr rtlCol="0" anchor="ctr"/>
              <a:lstStyle/>
              <a:p>
                <a:endParaRPr lang="en-GB" dirty="0"/>
              </a:p>
            </p:txBody>
          </p:sp>
          <p:sp>
            <p:nvSpPr>
              <p:cNvPr id="99" name="Freeform: Shape 98">
                <a:extLst>
                  <a:ext uri="{FF2B5EF4-FFF2-40B4-BE49-F238E27FC236}">
                    <a16:creationId xmlns:a16="http://schemas.microsoft.com/office/drawing/2014/main" id="{CC33D500-5017-6AE7-E918-9DB1BF89EF35}"/>
                  </a:ext>
                </a:extLst>
              </p:cNvPr>
              <p:cNvSpPr/>
              <p:nvPr/>
            </p:nvSpPr>
            <p:spPr>
              <a:xfrm>
                <a:off x="5689933" y="4547638"/>
                <a:ext cx="44337" cy="74273"/>
              </a:xfrm>
              <a:custGeom>
                <a:avLst/>
                <a:gdLst>
                  <a:gd name="connsiteX0" fmla="*/ 1711 w 44337"/>
                  <a:gd name="connsiteY0" fmla="*/ 66156 h 74273"/>
                  <a:gd name="connsiteX1" fmla="*/ 18229 w 44337"/>
                  <a:gd name="connsiteY1" fmla="*/ 66156 h 74273"/>
                  <a:gd name="connsiteX2" fmla="*/ 18229 w 44337"/>
                  <a:gd name="connsiteY2" fmla="*/ 9402 h 74273"/>
                  <a:gd name="connsiteX3" fmla="*/ 262 w 44337"/>
                  <a:gd name="connsiteY3" fmla="*/ 13021 h 74273"/>
                  <a:gd name="connsiteX4" fmla="*/ 262 w 44337"/>
                  <a:gd name="connsiteY4" fmla="*/ 3900 h 74273"/>
                  <a:gd name="connsiteX5" fmla="*/ 18084 w 44337"/>
                  <a:gd name="connsiteY5" fmla="*/ 280 h 74273"/>
                  <a:gd name="connsiteX6" fmla="*/ 28226 w 44337"/>
                  <a:gd name="connsiteY6" fmla="*/ 280 h 74273"/>
                  <a:gd name="connsiteX7" fmla="*/ 28226 w 44337"/>
                  <a:gd name="connsiteY7" fmla="*/ 66156 h 74273"/>
                  <a:gd name="connsiteX8" fmla="*/ 44600 w 44337"/>
                  <a:gd name="connsiteY8" fmla="*/ 66156 h 74273"/>
                  <a:gd name="connsiteX9" fmla="*/ 44600 w 44337"/>
                  <a:gd name="connsiteY9" fmla="*/ 74554 h 74273"/>
                  <a:gd name="connsiteX10" fmla="*/ 1711 w 44337"/>
                  <a:gd name="connsiteY10" fmla="*/ 74554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11" y="66156"/>
                    </a:moveTo>
                    <a:lnTo>
                      <a:pt x="18229" y="66156"/>
                    </a:lnTo>
                    <a:lnTo>
                      <a:pt x="18229" y="9402"/>
                    </a:lnTo>
                    <a:lnTo>
                      <a:pt x="262" y="13021"/>
                    </a:lnTo>
                    <a:lnTo>
                      <a:pt x="262" y="3900"/>
                    </a:lnTo>
                    <a:lnTo>
                      <a:pt x="18084" y="280"/>
                    </a:lnTo>
                    <a:lnTo>
                      <a:pt x="28226" y="280"/>
                    </a:lnTo>
                    <a:lnTo>
                      <a:pt x="28226" y="66156"/>
                    </a:lnTo>
                    <a:lnTo>
                      <a:pt x="44600" y="66156"/>
                    </a:lnTo>
                    <a:lnTo>
                      <a:pt x="44600" y="74554"/>
                    </a:lnTo>
                    <a:lnTo>
                      <a:pt x="1711" y="74554"/>
                    </a:lnTo>
                    <a:close/>
                  </a:path>
                </a:pathLst>
              </a:custGeom>
              <a:solidFill>
                <a:srgbClr val="000000"/>
              </a:solidFill>
              <a:ln w="9257" cap="flat">
                <a:noFill/>
                <a:prstDash val="solid"/>
                <a:miter/>
              </a:ln>
            </p:spPr>
            <p:txBody>
              <a:bodyPr rtlCol="0" anchor="ctr"/>
              <a:lstStyle/>
              <a:p>
                <a:endParaRPr lang="en-GB" dirty="0"/>
              </a:p>
            </p:txBody>
          </p:sp>
          <p:sp>
            <p:nvSpPr>
              <p:cNvPr id="100" name="Freeform: Shape 99">
                <a:extLst>
                  <a:ext uri="{FF2B5EF4-FFF2-40B4-BE49-F238E27FC236}">
                    <a16:creationId xmlns:a16="http://schemas.microsoft.com/office/drawing/2014/main" id="{11825956-51CA-42A5-A12D-43FD1C108DE2}"/>
                  </a:ext>
                </a:extLst>
              </p:cNvPr>
              <p:cNvSpPr/>
              <p:nvPr/>
            </p:nvSpPr>
            <p:spPr>
              <a:xfrm>
                <a:off x="5751504" y="4609315"/>
                <a:ext cx="14634" cy="24468"/>
              </a:xfrm>
              <a:custGeom>
                <a:avLst/>
                <a:gdLst>
                  <a:gd name="connsiteX0" fmla="*/ 4471 w 14634"/>
                  <a:gd name="connsiteY0" fmla="*/ 280 h 24468"/>
                  <a:gd name="connsiteX1" fmla="*/ 14903 w 14634"/>
                  <a:gd name="connsiteY1" fmla="*/ 280 h 24468"/>
                  <a:gd name="connsiteX2" fmla="*/ 14903 w 14634"/>
                  <a:gd name="connsiteY2" fmla="*/ 8823 h 24468"/>
                  <a:gd name="connsiteX3" fmla="*/ 6789 w 14634"/>
                  <a:gd name="connsiteY3" fmla="*/ 24749 h 24468"/>
                  <a:gd name="connsiteX4" fmla="*/ 269 w 14634"/>
                  <a:gd name="connsiteY4" fmla="*/ 24749 h 24468"/>
                  <a:gd name="connsiteX5" fmla="*/ 4471 w 14634"/>
                  <a:gd name="connsiteY5" fmla="*/ 8823 h 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4" h="24468">
                    <a:moveTo>
                      <a:pt x="4471" y="280"/>
                    </a:moveTo>
                    <a:lnTo>
                      <a:pt x="14903" y="280"/>
                    </a:lnTo>
                    <a:lnTo>
                      <a:pt x="14903" y="8823"/>
                    </a:lnTo>
                    <a:lnTo>
                      <a:pt x="6789" y="24749"/>
                    </a:lnTo>
                    <a:lnTo>
                      <a:pt x="269" y="24749"/>
                    </a:lnTo>
                    <a:lnTo>
                      <a:pt x="4471" y="8823"/>
                    </a:lnTo>
                    <a:close/>
                  </a:path>
                </a:pathLst>
              </a:custGeom>
              <a:solidFill>
                <a:srgbClr val="000000"/>
              </a:solidFill>
              <a:ln w="9257" cap="flat">
                <a:noFill/>
                <a:prstDash val="solid"/>
                <a:miter/>
              </a:ln>
            </p:spPr>
            <p:txBody>
              <a:bodyPr rtlCol="0" anchor="ctr"/>
              <a:lstStyle/>
              <a:p>
                <a:endParaRPr lang="en-GB" dirty="0"/>
              </a:p>
            </p:txBody>
          </p:sp>
          <p:sp>
            <p:nvSpPr>
              <p:cNvPr id="101" name="Freeform: Shape 100">
                <a:extLst>
                  <a:ext uri="{FF2B5EF4-FFF2-40B4-BE49-F238E27FC236}">
                    <a16:creationId xmlns:a16="http://schemas.microsoft.com/office/drawing/2014/main" id="{6424887E-6F19-8965-E988-ACDE45D92183}"/>
                  </a:ext>
                </a:extLst>
              </p:cNvPr>
              <p:cNvSpPr/>
              <p:nvPr/>
            </p:nvSpPr>
            <p:spPr>
              <a:xfrm>
                <a:off x="5781025" y="4589914"/>
                <a:ext cx="26950" cy="8107"/>
              </a:xfrm>
              <a:custGeom>
                <a:avLst/>
                <a:gdLst>
                  <a:gd name="connsiteX0" fmla="*/ 272 w 26950"/>
                  <a:gd name="connsiteY0" fmla="*/ 280 h 8107"/>
                  <a:gd name="connsiteX1" fmla="*/ 27223 w 26950"/>
                  <a:gd name="connsiteY1" fmla="*/ 280 h 8107"/>
                  <a:gd name="connsiteX2" fmla="*/ 27223 w 26950"/>
                  <a:gd name="connsiteY2" fmla="*/ 8388 h 8107"/>
                  <a:gd name="connsiteX3" fmla="*/ 272 w 26950"/>
                  <a:gd name="connsiteY3" fmla="*/ 8388 h 8107"/>
                </a:gdLst>
                <a:ahLst/>
                <a:cxnLst>
                  <a:cxn ang="0">
                    <a:pos x="connsiteX0" y="connsiteY0"/>
                  </a:cxn>
                  <a:cxn ang="0">
                    <a:pos x="connsiteX1" y="connsiteY1"/>
                  </a:cxn>
                  <a:cxn ang="0">
                    <a:pos x="connsiteX2" y="connsiteY2"/>
                  </a:cxn>
                  <a:cxn ang="0">
                    <a:pos x="connsiteX3" y="connsiteY3"/>
                  </a:cxn>
                </a:cxnLst>
                <a:rect l="l" t="t" r="r" b="b"/>
                <a:pathLst>
                  <a:path w="26950" h="8107">
                    <a:moveTo>
                      <a:pt x="272" y="280"/>
                    </a:moveTo>
                    <a:lnTo>
                      <a:pt x="27223" y="280"/>
                    </a:lnTo>
                    <a:lnTo>
                      <a:pt x="27223" y="8388"/>
                    </a:lnTo>
                    <a:lnTo>
                      <a:pt x="272" y="8388"/>
                    </a:lnTo>
                    <a:close/>
                  </a:path>
                </a:pathLst>
              </a:custGeom>
              <a:solidFill>
                <a:srgbClr val="000000"/>
              </a:solidFill>
              <a:ln w="9257" cap="flat">
                <a:noFill/>
                <a:prstDash val="solid"/>
                <a:miter/>
              </a:ln>
            </p:spPr>
            <p:txBody>
              <a:bodyPr rtlCol="0" anchor="ctr"/>
              <a:lstStyle/>
              <a:p>
                <a:endParaRPr lang="en-GB" dirty="0"/>
              </a:p>
            </p:txBody>
          </p:sp>
          <p:sp>
            <p:nvSpPr>
              <p:cNvPr id="102" name="Freeform: Shape 101">
                <a:extLst>
                  <a:ext uri="{FF2B5EF4-FFF2-40B4-BE49-F238E27FC236}">
                    <a16:creationId xmlns:a16="http://schemas.microsoft.com/office/drawing/2014/main" id="{C832F0B1-5998-70B1-26C1-3383800519D0}"/>
                  </a:ext>
                </a:extLst>
              </p:cNvPr>
              <p:cNvSpPr/>
              <p:nvPr/>
            </p:nvSpPr>
            <p:spPr>
              <a:xfrm>
                <a:off x="5824062" y="4547638"/>
                <a:ext cx="44337" cy="74273"/>
              </a:xfrm>
              <a:custGeom>
                <a:avLst/>
                <a:gdLst>
                  <a:gd name="connsiteX0" fmla="*/ 1725 w 44337"/>
                  <a:gd name="connsiteY0" fmla="*/ 66156 h 74273"/>
                  <a:gd name="connsiteX1" fmla="*/ 18243 w 44337"/>
                  <a:gd name="connsiteY1" fmla="*/ 66156 h 74273"/>
                  <a:gd name="connsiteX2" fmla="*/ 18243 w 44337"/>
                  <a:gd name="connsiteY2" fmla="*/ 9402 h 74273"/>
                  <a:gd name="connsiteX3" fmla="*/ 276 w 44337"/>
                  <a:gd name="connsiteY3" fmla="*/ 13021 h 74273"/>
                  <a:gd name="connsiteX4" fmla="*/ 276 w 44337"/>
                  <a:gd name="connsiteY4" fmla="*/ 3900 h 74273"/>
                  <a:gd name="connsiteX5" fmla="*/ 18098 w 44337"/>
                  <a:gd name="connsiteY5" fmla="*/ 280 h 74273"/>
                  <a:gd name="connsiteX6" fmla="*/ 28241 w 44337"/>
                  <a:gd name="connsiteY6" fmla="*/ 280 h 74273"/>
                  <a:gd name="connsiteX7" fmla="*/ 28241 w 44337"/>
                  <a:gd name="connsiteY7" fmla="*/ 66156 h 74273"/>
                  <a:gd name="connsiteX8" fmla="*/ 44614 w 44337"/>
                  <a:gd name="connsiteY8" fmla="*/ 66156 h 74273"/>
                  <a:gd name="connsiteX9" fmla="*/ 44614 w 44337"/>
                  <a:gd name="connsiteY9" fmla="*/ 74554 h 74273"/>
                  <a:gd name="connsiteX10" fmla="*/ 1725 w 44337"/>
                  <a:gd name="connsiteY10" fmla="*/ 74554 h 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37" h="74273">
                    <a:moveTo>
                      <a:pt x="1725" y="66156"/>
                    </a:moveTo>
                    <a:lnTo>
                      <a:pt x="18243" y="66156"/>
                    </a:lnTo>
                    <a:lnTo>
                      <a:pt x="18243" y="9402"/>
                    </a:lnTo>
                    <a:lnTo>
                      <a:pt x="276" y="13021"/>
                    </a:lnTo>
                    <a:lnTo>
                      <a:pt x="276" y="3900"/>
                    </a:lnTo>
                    <a:lnTo>
                      <a:pt x="18098" y="280"/>
                    </a:lnTo>
                    <a:lnTo>
                      <a:pt x="28241" y="280"/>
                    </a:lnTo>
                    <a:lnTo>
                      <a:pt x="28241" y="66156"/>
                    </a:lnTo>
                    <a:lnTo>
                      <a:pt x="44614" y="66156"/>
                    </a:lnTo>
                    <a:lnTo>
                      <a:pt x="44614" y="74554"/>
                    </a:lnTo>
                    <a:lnTo>
                      <a:pt x="1725" y="74554"/>
                    </a:lnTo>
                    <a:close/>
                  </a:path>
                </a:pathLst>
              </a:custGeom>
              <a:solidFill>
                <a:srgbClr val="000000"/>
              </a:solidFill>
              <a:ln w="9257" cap="flat">
                <a:noFill/>
                <a:prstDash val="solid"/>
                <a:miter/>
              </a:ln>
            </p:spPr>
            <p:txBody>
              <a:bodyPr rtlCol="0" anchor="ctr"/>
              <a:lstStyle/>
              <a:p>
                <a:endParaRPr lang="en-GB" dirty="0"/>
              </a:p>
            </p:txBody>
          </p:sp>
          <p:sp>
            <p:nvSpPr>
              <p:cNvPr id="103" name="Freeform: Shape 102">
                <a:extLst>
                  <a:ext uri="{FF2B5EF4-FFF2-40B4-BE49-F238E27FC236}">
                    <a16:creationId xmlns:a16="http://schemas.microsoft.com/office/drawing/2014/main" id="{DF0C7345-50A0-0F2D-79EF-8F04D54AB001}"/>
                  </a:ext>
                </a:extLst>
              </p:cNvPr>
              <p:cNvSpPr/>
              <p:nvPr/>
            </p:nvSpPr>
            <p:spPr>
              <a:xfrm>
                <a:off x="5885923" y="4544597"/>
                <a:ext cx="22893" cy="90778"/>
              </a:xfrm>
              <a:custGeom>
                <a:avLst/>
                <a:gdLst>
                  <a:gd name="connsiteX0" fmla="*/ 283 w 22893"/>
                  <a:gd name="connsiteY0" fmla="*/ 280 h 90778"/>
                  <a:gd name="connsiteX1" fmla="*/ 8252 w 22893"/>
                  <a:gd name="connsiteY1" fmla="*/ 280 h 90778"/>
                  <a:gd name="connsiteX2" fmla="*/ 19409 w 22893"/>
                  <a:gd name="connsiteY2" fmla="*/ 23301 h 90778"/>
                  <a:gd name="connsiteX3" fmla="*/ 23177 w 22893"/>
                  <a:gd name="connsiteY3" fmla="*/ 45597 h 90778"/>
                  <a:gd name="connsiteX4" fmla="*/ 19409 w 22893"/>
                  <a:gd name="connsiteY4" fmla="*/ 68038 h 90778"/>
                  <a:gd name="connsiteX5" fmla="*/ 8252 w 22893"/>
                  <a:gd name="connsiteY5" fmla="*/ 91059 h 90778"/>
                  <a:gd name="connsiteX6" fmla="*/ 283 w 22893"/>
                  <a:gd name="connsiteY6" fmla="*/ 91059 h 90778"/>
                  <a:gd name="connsiteX7" fmla="*/ 10136 w 22893"/>
                  <a:gd name="connsiteY7" fmla="*/ 68328 h 90778"/>
                  <a:gd name="connsiteX8" fmla="*/ 13469 w 22893"/>
                  <a:gd name="connsiteY8" fmla="*/ 45597 h 90778"/>
                  <a:gd name="connsiteX9" fmla="*/ 10136 w 22893"/>
                  <a:gd name="connsiteY9" fmla="*/ 23011 h 90778"/>
                  <a:gd name="connsiteX10" fmla="*/ 283 w 22893"/>
                  <a:gd name="connsiteY10" fmla="*/ 280 h 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3" h="90778">
                    <a:moveTo>
                      <a:pt x="283" y="280"/>
                    </a:moveTo>
                    <a:lnTo>
                      <a:pt x="8252" y="280"/>
                    </a:lnTo>
                    <a:cubicBezTo>
                      <a:pt x="13251" y="8099"/>
                      <a:pt x="16982" y="15772"/>
                      <a:pt x="19409" y="23301"/>
                    </a:cubicBezTo>
                    <a:cubicBezTo>
                      <a:pt x="21909" y="30757"/>
                      <a:pt x="23177" y="38177"/>
                      <a:pt x="23177" y="45597"/>
                    </a:cubicBezTo>
                    <a:cubicBezTo>
                      <a:pt x="23177" y="53053"/>
                      <a:pt x="21909" y="60510"/>
                      <a:pt x="19409" y="68038"/>
                    </a:cubicBezTo>
                    <a:cubicBezTo>
                      <a:pt x="16982" y="75567"/>
                      <a:pt x="13251" y="83240"/>
                      <a:pt x="8252" y="91059"/>
                    </a:cubicBezTo>
                    <a:lnTo>
                      <a:pt x="283" y="91059"/>
                    </a:lnTo>
                    <a:cubicBezTo>
                      <a:pt x="4702" y="83421"/>
                      <a:pt x="7999" y="75857"/>
                      <a:pt x="10136" y="68328"/>
                    </a:cubicBezTo>
                    <a:cubicBezTo>
                      <a:pt x="12346" y="60799"/>
                      <a:pt x="13469" y="53234"/>
                      <a:pt x="13469" y="45597"/>
                    </a:cubicBezTo>
                    <a:cubicBezTo>
                      <a:pt x="13469" y="37996"/>
                      <a:pt x="12346" y="30467"/>
                      <a:pt x="10136" y="23011"/>
                    </a:cubicBezTo>
                    <a:cubicBezTo>
                      <a:pt x="7999" y="15483"/>
                      <a:pt x="4702" y="7918"/>
                      <a:pt x="283" y="280"/>
                    </a:cubicBezTo>
                    <a:close/>
                  </a:path>
                </a:pathLst>
              </a:custGeom>
              <a:solidFill>
                <a:srgbClr val="000000"/>
              </a:solidFill>
              <a:ln w="9257" cap="flat">
                <a:noFill/>
                <a:prstDash val="solid"/>
                <a:miter/>
              </a:ln>
            </p:spPr>
            <p:txBody>
              <a:bodyPr rtlCol="0" anchor="ctr"/>
              <a:lstStyle/>
              <a:p>
                <a:endParaRPr lang="en-GB" dirty="0"/>
              </a:p>
            </p:txBody>
          </p:sp>
        </p:grpSp>
      </p:grpSp>
      <p:sp>
        <p:nvSpPr>
          <p:cNvPr id="104" name="TextBox 103">
            <a:extLst>
              <a:ext uri="{FF2B5EF4-FFF2-40B4-BE49-F238E27FC236}">
                <a16:creationId xmlns:a16="http://schemas.microsoft.com/office/drawing/2014/main" id="{4593DBE8-69A2-34E4-9186-735041A74C13}"/>
              </a:ext>
            </a:extLst>
          </p:cNvPr>
          <p:cNvSpPr txBox="1"/>
          <p:nvPr/>
        </p:nvSpPr>
        <p:spPr>
          <a:xfrm>
            <a:off x="0" y="4798071"/>
            <a:ext cx="2762295" cy="338554"/>
          </a:xfrm>
          <a:prstGeom prst="rect">
            <a:avLst/>
          </a:prstGeom>
          <a:noFill/>
        </p:spPr>
        <p:txBody>
          <a:bodyPr wrap="none" rtlCol="0">
            <a:spAutoFit/>
          </a:bodyPr>
          <a:lstStyle/>
          <a:p>
            <a:r>
              <a:rPr lang="en-GB" sz="800" dirty="0"/>
              <a:t>Image: CORDIC Rotation Vectors, ZipCPU</a:t>
            </a:r>
          </a:p>
          <a:p>
            <a:r>
              <a:rPr lang="en-GB" sz="800" dirty="0"/>
              <a:t>Available: </a:t>
            </a:r>
            <a:r>
              <a:rPr lang="en-GB" sz="800" dirty="0">
                <a:hlinkClick r:id="rId4"/>
              </a:rPr>
              <a:t>https://zipcpu.com/dsp/2017/08/30/cordic.html</a:t>
            </a:r>
            <a:endParaRPr lang="en-GB" sz="800" dirty="0"/>
          </a:p>
        </p:txBody>
      </p:sp>
      <p:pic>
        <p:nvPicPr>
          <p:cNvPr id="106" name="Picture 105">
            <a:extLst>
              <a:ext uri="{FF2B5EF4-FFF2-40B4-BE49-F238E27FC236}">
                <a16:creationId xmlns:a16="http://schemas.microsoft.com/office/drawing/2014/main" id="{C8AE92F9-6A66-4C38-F748-E1CB7FF3BF2F}"/>
              </a:ext>
            </a:extLst>
          </p:cNvPr>
          <p:cNvPicPr>
            <a:picLocks noChangeAspect="1"/>
          </p:cNvPicPr>
          <p:nvPr/>
        </p:nvPicPr>
        <p:blipFill>
          <a:blip r:embed="rId5"/>
          <a:stretch>
            <a:fillRect/>
          </a:stretch>
        </p:blipFill>
        <p:spPr>
          <a:xfrm>
            <a:off x="3364650" y="2322355"/>
            <a:ext cx="5319009" cy="2350849"/>
          </a:xfrm>
          <a:prstGeom prst="rect">
            <a:avLst/>
          </a:prstGeom>
        </p:spPr>
      </p:pic>
      <p:sp>
        <p:nvSpPr>
          <p:cNvPr id="107" name="TextBox 106">
            <a:extLst>
              <a:ext uri="{FF2B5EF4-FFF2-40B4-BE49-F238E27FC236}">
                <a16:creationId xmlns:a16="http://schemas.microsoft.com/office/drawing/2014/main" id="{4D98C66E-8ED2-5E22-9152-D5DFFF009AA9}"/>
              </a:ext>
            </a:extLst>
          </p:cNvPr>
          <p:cNvSpPr txBox="1"/>
          <p:nvPr/>
        </p:nvSpPr>
        <p:spPr>
          <a:xfrm>
            <a:off x="3364650" y="4805183"/>
            <a:ext cx="4666662" cy="215444"/>
          </a:xfrm>
          <a:prstGeom prst="rect">
            <a:avLst/>
          </a:prstGeom>
          <a:noFill/>
        </p:spPr>
        <p:txBody>
          <a:bodyPr wrap="none" rtlCol="0">
            <a:spAutoFit/>
          </a:bodyPr>
          <a:lstStyle/>
          <a:p>
            <a:r>
              <a:rPr lang="en-GB" sz="800" dirty="0"/>
              <a:t>Image: Screenshot of Desmos Graphing Calculator, Available: </a:t>
            </a:r>
            <a:r>
              <a:rPr lang="en-GB" sz="800" dirty="0">
                <a:hlinkClick r:id="rId6"/>
              </a:rPr>
              <a:t>https://www.desmos.com/calculator</a:t>
            </a:r>
            <a:endParaRPr lang="en-GB" sz="800" dirty="0"/>
          </a:p>
        </p:txBody>
      </p:sp>
    </p:spTree>
    <p:extLst>
      <p:ext uri="{BB962C8B-B14F-4D97-AF65-F5344CB8AC3E}">
        <p14:creationId xmlns:p14="http://schemas.microsoft.com/office/powerpoint/2010/main" val="129422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B6B8D-70CA-20F1-4F76-5A63DD64012B}"/>
              </a:ext>
            </a:extLst>
          </p:cNvPr>
          <p:cNvSpPr>
            <a:spLocks noGrp="1"/>
          </p:cNvSpPr>
          <p:nvPr>
            <p:ph idx="11"/>
          </p:nvPr>
        </p:nvSpPr>
        <p:spPr>
          <a:xfrm>
            <a:off x="457201" y="1737360"/>
            <a:ext cx="3162300" cy="2636011"/>
          </a:xfrm>
        </p:spPr>
        <p:txBody>
          <a:bodyPr/>
          <a:lstStyle/>
          <a:p>
            <a:r>
              <a:rPr lang="en-GB" dirty="0"/>
              <a:t>Samples sign extended from 16-bit to 24-bit</a:t>
            </a:r>
          </a:p>
          <a:p>
            <a:pPr lvl="1"/>
            <a:r>
              <a:rPr lang="en-GB" dirty="0"/>
              <a:t>Prevent overflows when adding samples</a:t>
            </a:r>
          </a:p>
        </p:txBody>
      </p:sp>
      <p:sp>
        <p:nvSpPr>
          <p:cNvPr id="3" name="Title 2">
            <a:extLst>
              <a:ext uri="{FF2B5EF4-FFF2-40B4-BE49-F238E27FC236}">
                <a16:creationId xmlns:a16="http://schemas.microsoft.com/office/drawing/2014/main" id="{76D4695B-A061-97AA-7DBF-9FC10A0A022E}"/>
              </a:ext>
            </a:extLst>
          </p:cNvPr>
          <p:cNvSpPr>
            <a:spLocks noGrp="1"/>
          </p:cNvSpPr>
          <p:nvPr>
            <p:ph type="title"/>
          </p:nvPr>
        </p:nvSpPr>
        <p:spPr/>
        <p:txBody>
          <a:bodyPr/>
          <a:lstStyle/>
          <a:p>
            <a:r>
              <a:rPr lang="en-GB" dirty="0"/>
              <a:t>Amplitude Accumulator, Volume Control</a:t>
            </a:r>
          </a:p>
        </p:txBody>
      </p:sp>
      <p:sp>
        <p:nvSpPr>
          <p:cNvPr id="5" name="Text Placeholder 4">
            <a:extLst>
              <a:ext uri="{FF2B5EF4-FFF2-40B4-BE49-F238E27FC236}">
                <a16:creationId xmlns:a16="http://schemas.microsoft.com/office/drawing/2014/main" id="{CC5F1969-A9E2-3ADB-4412-E291B56F3AA0}"/>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6B3BB3ED-7C25-78AA-100E-797FFA8C5347}"/>
              </a:ext>
            </a:extLst>
          </p:cNvPr>
          <p:cNvSpPr>
            <a:spLocks noGrp="1"/>
          </p:cNvSpPr>
          <p:nvPr>
            <p:ph type="body" sz="quarter" idx="13"/>
          </p:nvPr>
        </p:nvSpPr>
        <p:spPr/>
        <p:txBody>
          <a:bodyPr/>
          <a:lstStyle/>
          <a:p>
            <a:r>
              <a:rPr lang="en-US" dirty="0"/>
              <a:t>27/06/2023</a:t>
            </a:r>
          </a:p>
          <a:p>
            <a:endParaRPr lang="en-GB" dirty="0"/>
          </a:p>
        </p:txBody>
      </p:sp>
      <p:sp>
        <p:nvSpPr>
          <p:cNvPr id="8" name="TextBox 7">
            <a:extLst>
              <a:ext uri="{FF2B5EF4-FFF2-40B4-BE49-F238E27FC236}">
                <a16:creationId xmlns:a16="http://schemas.microsoft.com/office/drawing/2014/main" id="{350BB646-E572-84E6-D454-D1F0C2694439}"/>
              </a:ext>
            </a:extLst>
          </p:cNvPr>
          <p:cNvSpPr txBox="1"/>
          <p:nvPr/>
        </p:nvSpPr>
        <p:spPr>
          <a:xfrm>
            <a:off x="457201" y="2899126"/>
            <a:ext cx="3627119" cy="1569660"/>
          </a:xfrm>
          <a:prstGeom prst="rect">
            <a:avLst/>
          </a:prstGeom>
          <a:noFill/>
        </p:spPr>
        <p:txBody>
          <a:bodyPr wrap="square">
            <a:spAutoFit/>
          </a:bodyPr>
          <a:lstStyle/>
          <a:p>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always_comb</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s_long[</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b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8</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{samples[</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15</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samples[</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0</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b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GB" sz="1200" i="1" dirty="0">
                <a:solidFill>
                  <a:srgbClr val="8F5902"/>
                </a:solidFill>
                <a:latin typeface="Consolas" panose="020B0609020204030204" pitchFamily="49" charset="0"/>
                <a:ea typeface="Cambria" panose="02040503050406030204" pitchFamily="18" charset="0"/>
                <a:cs typeface="Times New Roman" panose="02020603050405020304" pitchFamily="18" charset="0"/>
              </a:rPr>
            </a:br>
            <a:r>
              <a:rPr lang="en-GB" sz="1200" i="1"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 Add up sign extended samples</a:t>
            </a:r>
          </a:p>
          <a:p>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for</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genvar</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 = </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 &lt; </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64</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i++) </a:t>
            </a:r>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begin</a:t>
            </a:r>
            <a:br>
              <a:rPr lang="en-GB" sz="1200" dirty="0">
                <a:effectLst/>
                <a:latin typeface="Cambria" panose="02040503050406030204" pitchFamily="18" charset="0"/>
                <a:ea typeface="Cambria" panose="02040503050406030204" pitchFamily="18" charset="0"/>
                <a:cs typeface="Times New Roman" panose="02020603050405020304" pitchFamily="18" charset="0"/>
              </a:rPr>
            </a:br>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  always_comb</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s_long[i] =</a:t>
            </a:r>
            <a:r>
              <a:rPr lang="en-GB" sz="12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s_long[i</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a:t>
            </a:r>
            <a:b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 {{</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8</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{samples[i][</a:t>
            </a:r>
            <a:r>
              <a:rPr lang="en-GB" sz="1200" dirty="0">
                <a:solidFill>
                  <a:srgbClr val="0000CF"/>
                </a:solidFill>
                <a:effectLst/>
                <a:latin typeface="Consolas" panose="020B0609020204030204" pitchFamily="49" charset="0"/>
                <a:ea typeface="Cambria" panose="02040503050406030204" pitchFamily="18" charset="0"/>
                <a:cs typeface="Times New Roman" panose="02020603050405020304" pitchFamily="18" charset="0"/>
              </a:rPr>
              <a:t>15</a:t>
            </a:r>
            <a:r>
              <a:rPr lang="en-GB" sz="12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samples[i]};</a:t>
            </a:r>
            <a:br>
              <a:rPr lang="en-GB" sz="1200" dirty="0">
                <a:effectLst/>
                <a:latin typeface="Cambria" panose="02040503050406030204" pitchFamily="18" charset="0"/>
                <a:ea typeface="Cambria" panose="02040503050406030204" pitchFamily="18" charset="0"/>
                <a:cs typeface="Times New Roman" panose="02020603050405020304" pitchFamily="18" charset="0"/>
              </a:rPr>
            </a:br>
            <a:r>
              <a:rPr lang="en-GB" sz="1200"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end</a:t>
            </a:r>
            <a:endParaRPr lang="en-GB" sz="1200" dirty="0"/>
          </a:p>
        </p:txBody>
      </p:sp>
      <p:pic>
        <p:nvPicPr>
          <p:cNvPr id="12" name="Picture 11">
            <a:extLst>
              <a:ext uri="{FF2B5EF4-FFF2-40B4-BE49-F238E27FC236}">
                <a16:creationId xmlns:a16="http://schemas.microsoft.com/office/drawing/2014/main" id="{78428D13-E09F-1965-DA8F-EBAC704FBDF9}"/>
              </a:ext>
            </a:extLst>
          </p:cNvPr>
          <p:cNvPicPr>
            <a:picLocks noChangeAspect="1"/>
          </p:cNvPicPr>
          <p:nvPr/>
        </p:nvPicPr>
        <p:blipFill>
          <a:blip r:embed="rId3"/>
          <a:stretch>
            <a:fillRect/>
          </a:stretch>
        </p:blipFill>
        <p:spPr>
          <a:xfrm>
            <a:off x="4267571" y="1742389"/>
            <a:ext cx="4419230" cy="1140946"/>
          </a:xfrm>
          <a:prstGeom prst="rect">
            <a:avLst/>
          </a:prstGeom>
        </p:spPr>
      </p:pic>
      <p:pic>
        <p:nvPicPr>
          <p:cNvPr id="14" name="Picture 13">
            <a:extLst>
              <a:ext uri="{FF2B5EF4-FFF2-40B4-BE49-F238E27FC236}">
                <a16:creationId xmlns:a16="http://schemas.microsoft.com/office/drawing/2014/main" id="{A3AA20CA-CD10-382D-A31F-B8B3CB710AB3}"/>
              </a:ext>
            </a:extLst>
          </p:cNvPr>
          <p:cNvPicPr>
            <a:picLocks noChangeAspect="1"/>
          </p:cNvPicPr>
          <p:nvPr/>
        </p:nvPicPr>
        <p:blipFill>
          <a:blip r:embed="rId4"/>
          <a:stretch>
            <a:fillRect/>
          </a:stretch>
        </p:blipFill>
        <p:spPr>
          <a:xfrm>
            <a:off x="4267573" y="2883335"/>
            <a:ext cx="4419228" cy="1100307"/>
          </a:xfrm>
          <a:prstGeom prst="rect">
            <a:avLst/>
          </a:prstGeom>
        </p:spPr>
      </p:pic>
    </p:spTree>
    <p:extLst>
      <p:ext uri="{BB962C8B-B14F-4D97-AF65-F5344CB8AC3E}">
        <p14:creationId xmlns:p14="http://schemas.microsoft.com/office/powerpoint/2010/main" val="133589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8F412-0868-9132-7D23-C4D36AAD6946}"/>
              </a:ext>
            </a:extLst>
          </p:cNvPr>
          <p:cNvSpPr>
            <a:spLocks noGrp="1"/>
          </p:cNvSpPr>
          <p:nvPr>
            <p:ph type="title"/>
          </p:nvPr>
        </p:nvSpPr>
        <p:spPr/>
        <p:txBody>
          <a:bodyPr/>
          <a:lstStyle/>
          <a:p>
            <a:r>
              <a:rPr lang="en-GB" dirty="0"/>
              <a:t>LiteScope Analyzer</a:t>
            </a:r>
          </a:p>
        </p:txBody>
      </p:sp>
      <p:sp>
        <p:nvSpPr>
          <p:cNvPr id="5" name="Text Placeholder 4">
            <a:extLst>
              <a:ext uri="{FF2B5EF4-FFF2-40B4-BE49-F238E27FC236}">
                <a16:creationId xmlns:a16="http://schemas.microsoft.com/office/drawing/2014/main" id="{95CB9556-C351-7F07-0DE7-7688C8CBD479}"/>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7BE7644F-4FA6-F1E8-6335-3EB44BB78996}"/>
              </a:ext>
            </a:extLst>
          </p:cNvPr>
          <p:cNvSpPr>
            <a:spLocks noGrp="1"/>
          </p:cNvSpPr>
          <p:nvPr>
            <p:ph type="body" sz="quarter" idx="13"/>
          </p:nvPr>
        </p:nvSpPr>
        <p:spPr/>
        <p:txBody>
          <a:bodyPr/>
          <a:lstStyle/>
          <a:p>
            <a:r>
              <a:rPr lang="en-US" dirty="0"/>
              <a:t>27/06/2023</a:t>
            </a:r>
          </a:p>
          <a:p>
            <a:endParaRPr lang="en-GB" dirty="0"/>
          </a:p>
        </p:txBody>
      </p:sp>
      <p:pic>
        <p:nvPicPr>
          <p:cNvPr id="8" name="Picture 7">
            <a:extLst>
              <a:ext uri="{FF2B5EF4-FFF2-40B4-BE49-F238E27FC236}">
                <a16:creationId xmlns:a16="http://schemas.microsoft.com/office/drawing/2014/main" id="{59818F10-8C45-C5B5-423B-CAAAD4BED1E8}"/>
              </a:ext>
            </a:extLst>
          </p:cNvPr>
          <p:cNvPicPr>
            <a:picLocks noChangeAspect="1"/>
          </p:cNvPicPr>
          <p:nvPr/>
        </p:nvPicPr>
        <p:blipFill>
          <a:blip r:embed="rId3"/>
          <a:stretch>
            <a:fillRect/>
          </a:stretch>
        </p:blipFill>
        <p:spPr>
          <a:xfrm>
            <a:off x="457200" y="3290899"/>
            <a:ext cx="8229601" cy="1114339"/>
          </a:xfrm>
          <a:prstGeom prst="rect">
            <a:avLst/>
          </a:prstGeom>
        </p:spPr>
      </p:pic>
      <p:pic>
        <p:nvPicPr>
          <p:cNvPr id="9" name="Picture" descr="System Architecture Overview block diagram">
            <a:extLst>
              <a:ext uri="{FF2B5EF4-FFF2-40B4-BE49-F238E27FC236}">
                <a16:creationId xmlns:a16="http://schemas.microsoft.com/office/drawing/2014/main" id="{B4A9EEE9-65B9-B77A-720F-9F75F719757D}"/>
              </a:ext>
            </a:extLst>
          </p:cNvPr>
          <p:cNvPicPr/>
          <p:nvPr/>
        </p:nvPicPr>
        <p:blipFill rotWithShape="1">
          <a:blip r:embed="rId4"/>
          <a:srcRect r="75023" b="56667"/>
          <a:stretch/>
        </p:blipFill>
        <p:spPr bwMode="auto">
          <a:xfrm rot="16200000">
            <a:off x="1825591" y="391547"/>
            <a:ext cx="829381" cy="3566160"/>
          </a:xfrm>
          <a:prstGeom prst="rect">
            <a:avLst/>
          </a:prstGeom>
          <a:noFill/>
          <a:ln w="9525">
            <a:noFill/>
            <a:headEnd/>
            <a:tailEnd/>
          </a:ln>
        </p:spPr>
      </p:pic>
      <p:sp>
        <p:nvSpPr>
          <p:cNvPr id="11" name="TextBox 10">
            <a:extLst>
              <a:ext uri="{FF2B5EF4-FFF2-40B4-BE49-F238E27FC236}">
                <a16:creationId xmlns:a16="http://schemas.microsoft.com/office/drawing/2014/main" id="{75C80594-2A04-02A9-CFDD-50A1017C5191}"/>
              </a:ext>
            </a:extLst>
          </p:cNvPr>
          <p:cNvSpPr txBox="1"/>
          <p:nvPr/>
        </p:nvSpPr>
        <p:spPr>
          <a:xfrm>
            <a:off x="4379642" y="1759936"/>
            <a:ext cx="4330018" cy="1384995"/>
          </a:xfrm>
          <a:prstGeom prst="rect">
            <a:avLst/>
          </a:prstGeom>
          <a:solidFill>
            <a:srgbClr val="D4EFFC"/>
          </a:solidFill>
        </p:spPr>
        <p:txBody>
          <a:bodyPr wrap="square">
            <a:spAutoFit/>
          </a:bodyPr>
          <a:lstStyle/>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.submodules.analyzer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LiteScopeAnalyzer</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.proptest.i_saw,</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.proptest.o_sin],</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depth</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98658"/>
                </a:solidFill>
                <a:effectLst/>
                <a:latin typeface="JetBrainsMonoNL NFM" panose="02000009000000000000" pitchFamily="49" charset="0"/>
              </a:rPr>
              <a:t>20480</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clock_domain</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A31515"/>
                </a:solidFill>
                <a:effectLst/>
                <a:latin typeface="JetBrainsMonoNL NFM" panose="02000009000000000000" pitchFamily="49" charset="0"/>
              </a:rPr>
              <a:t>"sys"</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samplerate</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98658"/>
                </a:solidFill>
                <a:effectLst/>
                <a:latin typeface="JetBrainsMonoNL NFM" panose="02000009000000000000" pitchFamily="49" charset="0"/>
              </a:rPr>
              <a:t>48e6</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csr_csv</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A31515"/>
                </a:solidFill>
                <a:effectLst/>
                <a:latin typeface="JetBrainsMonoNL NFM" panose="02000009000000000000" pitchFamily="49" charset="0"/>
              </a:rPr>
              <a:t>"analyzer.csv"</a:t>
            </a:r>
            <a:r>
              <a:rPr lang="en-GB" sz="1200" b="0" dirty="0">
                <a:solidFill>
                  <a:srgbClr val="3B3B3B"/>
                </a:solidFill>
                <a:effectLst/>
                <a:latin typeface="JetBrainsMonoNL NFM" panose="02000009000000000000" pitchFamily="49" charset="0"/>
              </a:rPr>
              <a:t>)</a:t>
            </a:r>
          </a:p>
        </p:txBody>
      </p:sp>
    </p:spTree>
    <p:extLst>
      <p:ext uri="{BB962C8B-B14F-4D97-AF65-F5344CB8AC3E}">
        <p14:creationId xmlns:p14="http://schemas.microsoft.com/office/powerpoint/2010/main" val="182358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0EA57-88CB-64E5-0271-3DAA968161E8}"/>
              </a:ext>
            </a:extLst>
          </p:cNvPr>
          <p:cNvSpPr>
            <a:spLocks noGrp="1"/>
          </p:cNvSpPr>
          <p:nvPr>
            <p:ph type="title"/>
          </p:nvPr>
        </p:nvSpPr>
        <p:spPr/>
        <p:txBody>
          <a:bodyPr/>
          <a:lstStyle/>
          <a:p>
            <a:r>
              <a:rPr lang="en-GB" dirty="0"/>
              <a:t>PicoScope</a:t>
            </a:r>
          </a:p>
        </p:txBody>
      </p:sp>
      <p:sp>
        <p:nvSpPr>
          <p:cNvPr id="5" name="Text Placeholder 4">
            <a:extLst>
              <a:ext uri="{FF2B5EF4-FFF2-40B4-BE49-F238E27FC236}">
                <a16:creationId xmlns:a16="http://schemas.microsoft.com/office/drawing/2014/main" id="{205A1607-AF74-DDB0-4C3E-924E92B3810C}"/>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E70D4CE6-A39E-E556-0806-74ACE5D749C5}"/>
              </a:ext>
            </a:extLst>
          </p:cNvPr>
          <p:cNvSpPr>
            <a:spLocks noGrp="1"/>
          </p:cNvSpPr>
          <p:nvPr>
            <p:ph type="body" sz="quarter" idx="13"/>
          </p:nvPr>
        </p:nvSpPr>
        <p:spPr/>
        <p:txBody>
          <a:bodyPr/>
          <a:lstStyle/>
          <a:p>
            <a:r>
              <a:rPr lang="en-US" dirty="0"/>
              <a:t>27/06/2023</a:t>
            </a:r>
          </a:p>
          <a:p>
            <a:endParaRPr lang="en-GB" dirty="0"/>
          </a:p>
        </p:txBody>
      </p:sp>
      <p:pic>
        <p:nvPicPr>
          <p:cNvPr id="18" name="Content Placeholder 17" descr="A picture containing line, plot, diagram&#10;&#10;Description automatically generated">
            <a:extLst>
              <a:ext uri="{FF2B5EF4-FFF2-40B4-BE49-F238E27FC236}">
                <a16:creationId xmlns:a16="http://schemas.microsoft.com/office/drawing/2014/main" id="{35BE140C-B374-7DED-1956-8BF2F8D980F1}"/>
              </a:ext>
            </a:extLst>
          </p:cNvPr>
          <p:cNvPicPr>
            <a:picLocks noGrp="1" noChangeAspect="1"/>
          </p:cNvPicPr>
          <p:nvPr>
            <p:ph idx="11"/>
          </p:nvPr>
        </p:nvPicPr>
        <p:blipFill>
          <a:blip r:embed="rId3"/>
          <a:stretch>
            <a:fillRect/>
          </a:stretch>
        </p:blipFill>
        <p:spPr>
          <a:xfrm>
            <a:off x="457200" y="1780079"/>
            <a:ext cx="4114800" cy="1779905"/>
          </a:xfrm>
        </p:spPr>
      </p:pic>
      <p:pic>
        <p:nvPicPr>
          <p:cNvPr id="22" name="Picture 21">
            <a:extLst>
              <a:ext uri="{FF2B5EF4-FFF2-40B4-BE49-F238E27FC236}">
                <a16:creationId xmlns:a16="http://schemas.microsoft.com/office/drawing/2014/main" id="{40D02C5B-ABCE-1D3D-0933-8EDF496F1A79}"/>
              </a:ext>
            </a:extLst>
          </p:cNvPr>
          <p:cNvPicPr>
            <a:picLocks noChangeAspect="1"/>
          </p:cNvPicPr>
          <p:nvPr/>
        </p:nvPicPr>
        <p:blipFill rotWithShape="1">
          <a:blip r:embed="rId4"/>
          <a:srcRect b="2454"/>
          <a:stretch/>
        </p:blipFill>
        <p:spPr>
          <a:xfrm>
            <a:off x="4572000" y="1780079"/>
            <a:ext cx="4114800" cy="1779905"/>
          </a:xfrm>
          <a:prstGeom prst="rect">
            <a:avLst/>
          </a:prstGeom>
        </p:spPr>
      </p:pic>
      <p:sp>
        <p:nvSpPr>
          <p:cNvPr id="25" name="TextBox 24">
            <a:extLst>
              <a:ext uri="{FF2B5EF4-FFF2-40B4-BE49-F238E27FC236}">
                <a16:creationId xmlns:a16="http://schemas.microsoft.com/office/drawing/2014/main" id="{0BD6C821-FF33-CB64-B729-A5B1BB489E0C}"/>
              </a:ext>
            </a:extLst>
          </p:cNvPr>
          <p:cNvSpPr txBox="1"/>
          <p:nvPr/>
        </p:nvSpPr>
        <p:spPr>
          <a:xfrm>
            <a:off x="457200" y="3559984"/>
            <a:ext cx="4114800" cy="646331"/>
          </a:xfrm>
          <a:prstGeom prst="rect">
            <a:avLst/>
          </a:prstGeom>
          <a:noFill/>
        </p:spPr>
        <p:txBody>
          <a:bodyPr wrap="square" rtlCol="0">
            <a:spAutoFit/>
          </a:bodyPr>
          <a:lstStyle/>
          <a:p>
            <a:r>
              <a:rPr lang="en-GB" dirty="0"/>
              <a:t>Samples treated as signed causing 2</a:t>
            </a:r>
            <a:r>
              <a:rPr lang="en-GB" baseline="30000" dirty="0"/>
              <a:t>15</a:t>
            </a:r>
            <a:r>
              <a:rPr lang="en-GB" dirty="0"/>
              <a:t> offset in output waveform</a:t>
            </a:r>
          </a:p>
        </p:txBody>
      </p:sp>
      <p:sp>
        <p:nvSpPr>
          <p:cNvPr id="26" name="TextBox 25">
            <a:extLst>
              <a:ext uri="{FF2B5EF4-FFF2-40B4-BE49-F238E27FC236}">
                <a16:creationId xmlns:a16="http://schemas.microsoft.com/office/drawing/2014/main" id="{71462AE5-736F-AB80-A2DA-ECE212DF9E7D}"/>
              </a:ext>
            </a:extLst>
          </p:cNvPr>
          <p:cNvSpPr txBox="1"/>
          <p:nvPr/>
        </p:nvSpPr>
        <p:spPr>
          <a:xfrm>
            <a:off x="4572000" y="3559983"/>
            <a:ext cx="4114800" cy="923330"/>
          </a:xfrm>
          <a:prstGeom prst="rect">
            <a:avLst/>
          </a:prstGeom>
          <a:noFill/>
        </p:spPr>
        <p:txBody>
          <a:bodyPr wrap="square" rtlCol="0">
            <a:spAutoFit/>
          </a:bodyPr>
          <a:lstStyle/>
          <a:p>
            <a:r>
              <a:rPr lang="en-GB" dirty="0"/>
              <a:t>Output of CORDIC not registered, glitches in output value are audible as clicks</a:t>
            </a:r>
          </a:p>
        </p:txBody>
      </p:sp>
      <p:sp>
        <p:nvSpPr>
          <p:cNvPr id="27" name="TextBox 26">
            <a:extLst>
              <a:ext uri="{FF2B5EF4-FFF2-40B4-BE49-F238E27FC236}">
                <a16:creationId xmlns:a16="http://schemas.microsoft.com/office/drawing/2014/main" id="{23C26D21-E12C-F1BC-6CA2-C8F2606BAA34}"/>
              </a:ext>
            </a:extLst>
          </p:cNvPr>
          <p:cNvSpPr txBox="1"/>
          <p:nvPr/>
        </p:nvSpPr>
        <p:spPr>
          <a:xfrm>
            <a:off x="2164079" y="1156609"/>
            <a:ext cx="6522721" cy="369332"/>
          </a:xfrm>
          <a:prstGeom prst="rect">
            <a:avLst/>
          </a:prstGeom>
          <a:noFill/>
        </p:spPr>
        <p:txBody>
          <a:bodyPr wrap="square" rtlCol="0">
            <a:spAutoFit/>
          </a:bodyPr>
          <a:lstStyle/>
          <a:p>
            <a:pPr algn="r"/>
            <a:r>
              <a:rPr lang="en-GB" dirty="0"/>
              <a:t>Screenshots from PicoScope 7</a:t>
            </a:r>
          </a:p>
        </p:txBody>
      </p:sp>
    </p:spTree>
    <p:extLst>
      <p:ext uri="{BB962C8B-B14F-4D97-AF65-F5344CB8AC3E}">
        <p14:creationId xmlns:p14="http://schemas.microsoft.com/office/powerpoint/2010/main" val="138928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CE3E6-A762-FEAD-6DE2-3344C8300F9F}"/>
              </a:ext>
            </a:extLst>
          </p:cNvPr>
          <p:cNvSpPr>
            <a:spLocks noGrp="1"/>
          </p:cNvSpPr>
          <p:nvPr>
            <p:ph idx="11"/>
          </p:nvPr>
        </p:nvSpPr>
        <p:spPr>
          <a:xfrm>
            <a:off x="457200" y="1759936"/>
            <a:ext cx="8229600" cy="2613435"/>
          </a:xfrm>
        </p:spPr>
        <p:txBody>
          <a:bodyPr/>
          <a:lstStyle/>
          <a:p>
            <a:r>
              <a:rPr lang="en-GB" dirty="0"/>
              <a:t>Signal-to-Noise Ratio</a:t>
            </a:r>
          </a:p>
        </p:txBody>
      </p:sp>
      <p:sp>
        <p:nvSpPr>
          <p:cNvPr id="3" name="Title 2">
            <a:extLst>
              <a:ext uri="{FF2B5EF4-FFF2-40B4-BE49-F238E27FC236}">
                <a16:creationId xmlns:a16="http://schemas.microsoft.com/office/drawing/2014/main" id="{BB4EDC90-A832-B1D0-456A-15EDC5344CD9}"/>
              </a:ext>
            </a:extLst>
          </p:cNvPr>
          <p:cNvSpPr>
            <a:spLocks noGrp="1"/>
          </p:cNvSpPr>
          <p:nvPr>
            <p:ph type="title"/>
          </p:nvPr>
        </p:nvSpPr>
        <p:spPr/>
        <p:txBody>
          <a:bodyPr/>
          <a:lstStyle/>
          <a:p>
            <a:r>
              <a:rPr lang="en-GB" dirty="0"/>
              <a:t>Evaluation against StackSynth</a:t>
            </a:r>
          </a:p>
        </p:txBody>
      </p:sp>
      <p:sp>
        <p:nvSpPr>
          <p:cNvPr id="5" name="Text Placeholder 4">
            <a:extLst>
              <a:ext uri="{FF2B5EF4-FFF2-40B4-BE49-F238E27FC236}">
                <a16:creationId xmlns:a16="http://schemas.microsoft.com/office/drawing/2014/main" id="{F9AE2DB7-6C62-8CD7-A115-518C24530CF5}"/>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DF7DCEAA-F15F-1603-C8A1-C116E2ECD7E3}"/>
              </a:ext>
            </a:extLst>
          </p:cNvPr>
          <p:cNvSpPr>
            <a:spLocks noGrp="1"/>
          </p:cNvSpPr>
          <p:nvPr>
            <p:ph type="body" sz="quarter" idx="13"/>
          </p:nvPr>
        </p:nvSpPr>
        <p:spPr/>
        <p:txBody>
          <a:bodyPr/>
          <a:lstStyle/>
          <a:p>
            <a:r>
              <a:rPr lang="en-US" dirty="0"/>
              <a:t>27/06/2023</a:t>
            </a:r>
          </a:p>
          <a:p>
            <a:endParaRPr lang="en-GB" dirty="0"/>
          </a:p>
        </p:txBody>
      </p:sp>
      <p:pic>
        <p:nvPicPr>
          <p:cNvPr id="8" name="Picture 7" descr="A screen shot of a graph&#10;&#10;Description automatically generated with medium confidence">
            <a:extLst>
              <a:ext uri="{FF2B5EF4-FFF2-40B4-BE49-F238E27FC236}">
                <a16:creationId xmlns:a16="http://schemas.microsoft.com/office/drawing/2014/main" id="{A728D16E-EBEC-C56F-896E-CD67042ED67F}"/>
              </a:ext>
            </a:extLst>
          </p:cNvPr>
          <p:cNvPicPr>
            <a:picLocks noChangeAspect="1"/>
          </p:cNvPicPr>
          <p:nvPr/>
        </p:nvPicPr>
        <p:blipFill>
          <a:blip r:embed="rId3"/>
          <a:stretch>
            <a:fillRect/>
          </a:stretch>
        </p:blipFill>
        <p:spPr>
          <a:xfrm>
            <a:off x="4390963" y="2033741"/>
            <a:ext cx="4753037" cy="2774479"/>
          </a:xfrm>
          <a:prstGeom prst="rect">
            <a:avLst/>
          </a:prstGeom>
        </p:spPr>
      </p:pic>
      <p:pic>
        <p:nvPicPr>
          <p:cNvPr id="10" name="Picture 9" descr="A screen shot of a graph&#10;&#10;Description automatically generated with medium confidence">
            <a:extLst>
              <a:ext uri="{FF2B5EF4-FFF2-40B4-BE49-F238E27FC236}">
                <a16:creationId xmlns:a16="http://schemas.microsoft.com/office/drawing/2014/main" id="{0F2D5088-1140-BF82-357E-8F02C0D011EF}"/>
              </a:ext>
            </a:extLst>
          </p:cNvPr>
          <p:cNvPicPr>
            <a:picLocks noChangeAspect="1"/>
          </p:cNvPicPr>
          <p:nvPr/>
        </p:nvPicPr>
        <p:blipFill>
          <a:blip r:embed="rId4"/>
          <a:stretch>
            <a:fillRect/>
          </a:stretch>
        </p:blipFill>
        <p:spPr>
          <a:xfrm>
            <a:off x="0" y="2033741"/>
            <a:ext cx="4396740" cy="2774479"/>
          </a:xfrm>
          <a:prstGeom prst="rect">
            <a:avLst/>
          </a:prstGeom>
        </p:spPr>
      </p:pic>
      <p:sp>
        <p:nvSpPr>
          <p:cNvPr id="13" name="Content Placeholder 1">
            <a:extLst>
              <a:ext uri="{FF2B5EF4-FFF2-40B4-BE49-F238E27FC236}">
                <a16:creationId xmlns:a16="http://schemas.microsoft.com/office/drawing/2014/main" id="{0730C717-C7CE-72E3-DBD2-68DB98AC89F4}"/>
              </a:ext>
            </a:extLst>
          </p:cNvPr>
          <p:cNvSpPr txBox="1">
            <a:spLocks/>
          </p:cNvSpPr>
          <p:nvPr/>
        </p:nvSpPr>
        <p:spPr>
          <a:xfrm>
            <a:off x="1356360" y="4861045"/>
            <a:ext cx="7155180" cy="273805"/>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t>StackSynth Module                                                        OrangeCrab FPGA Accelerator</a:t>
            </a:r>
          </a:p>
        </p:txBody>
      </p:sp>
    </p:spTree>
    <p:extLst>
      <p:ext uri="{BB962C8B-B14F-4D97-AF65-F5344CB8AC3E}">
        <p14:creationId xmlns:p14="http://schemas.microsoft.com/office/powerpoint/2010/main" val="5948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CE3E6-A762-FEAD-6DE2-3344C8300F9F}"/>
              </a:ext>
            </a:extLst>
          </p:cNvPr>
          <p:cNvSpPr>
            <a:spLocks noGrp="1"/>
          </p:cNvSpPr>
          <p:nvPr>
            <p:ph idx="11"/>
          </p:nvPr>
        </p:nvSpPr>
        <p:spPr>
          <a:xfrm>
            <a:off x="457200" y="1759936"/>
            <a:ext cx="3950877" cy="2697764"/>
          </a:xfrm>
        </p:spPr>
        <p:txBody>
          <a:bodyPr/>
          <a:lstStyle/>
          <a:p>
            <a:r>
              <a:rPr lang="en-GB" dirty="0"/>
              <a:t>Signal-to-Noise Ratio</a:t>
            </a:r>
          </a:p>
          <a:p>
            <a:r>
              <a:rPr lang="en-GB" dirty="0"/>
              <a:t>Ability to use many more oscillators</a:t>
            </a:r>
          </a:p>
          <a:p>
            <a:pPr lvl="1"/>
            <a:r>
              <a:rPr lang="en-GB" dirty="0"/>
              <a:t>Embedded Systems coursework examples often had 1-5 oscillators, sometimes optimised by generating samples in lower-priority task</a:t>
            </a:r>
          </a:p>
          <a:p>
            <a:pPr lvl="1"/>
            <a:r>
              <a:rPr lang="en-GB" dirty="0"/>
              <a:t>64 in project, using almost all available logic elements</a:t>
            </a:r>
          </a:p>
        </p:txBody>
      </p:sp>
      <p:sp>
        <p:nvSpPr>
          <p:cNvPr id="3" name="Title 2">
            <a:extLst>
              <a:ext uri="{FF2B5EF4-FFF2-40B4-BE49-F238E27FC236}">
                <a16:creationId xmlns:a16="http://schemas.microsoft.com/office/drawing/2014/main" id="{BB4EDC90-A832-B1D0-456A-15EDC5344CD9}"/>
              </a:ext>
            </a:extLst>
          </p:cNvPr>
          <p:cNvSpPr>
            <a:spLocks noGrp="1"/>
          </p:cNvSpPr>
          <p:nvPr>
            <p:ph type="title"/>
          </p:nvPr>
        </p:nvSpPr>
        <p:spPr/>
        <p:txBody>
          <a:bodyPr/>
          <a:lstStyle/>
          <a:p>
            <a:r>
              <a:rPr lang="en-GB" dirty="0"/>
              <a:t>Evaluation against StackSynth</a:t>
            </a:r>
          </a:p>
        </p:txBody>
      </p:sp>
      <p:sp>
        <p:nvSpPr>
          <p:cNvPr id="4" name="Content Placeholder 3">
            <a:extLst>
              <a:ext uri="{FF2B5EF4-FFF2-40B4-BE49-F238E27FC236}">
                <a16:creationId xmlns:a16="http://schemas.microsoft.com/office/drawing/2014/main" id="{C014BB5E-3471-CCE1-FB55-88B99EA8E680}"/>
              </a:ext>
            </a:extLst>
          </p:cNvPr>
          <p:cNvSpPr>
            <a:spLocks noGrp="1"/>
          </p:cNvSpPr>
          <p:nvPr>
            <p:ph idx="12"/>
          </p:nvPr>
        </p:nvSpPr>
        <p:spPr/>
        <p:txBody>
          <a:bodyPr/>
          <a:lstStyle/>
          <a:p>
            <a:r>
              <a:rPr lang="en-GB" dirty="0"/>
              <a:t>Project is extendable with more custom modules, limited by available FPGA resources</a:t>
            </a:r>
          </a:p>
          <a:p>
            <a:pPr lvl="1"/>
            <a:r>
              <a:rPr lang="en-GB" dirty="0"/>
              <a:t>Equalisation and filters, applied sequentially on samples in-between the wave sample generator and Asynchronous FIFO buffer</a:t>
            </a:r>
          </a:p>
        </p:txBody>
      </p:sp>
      <p:sp>
        <p:nvSpPr>
          <p:cNvPr id="5" name="Text Placeholder 4">
            <a:extLst>
              <a:ext uri="{FF2B5EF4-FFF2-40B4-BE49-F238E27FC236}">
                <a16:creationId xmlns:a16="http://schemas.microsoft.com/office/drawing/2014/main" id="{F9AE2DB7-6C62-8CD7-A115-518C24530CF5}"/>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DF7DCEAA-F15F-1603-C8A1-C116E2ECD7E3}"/>
              </a:ext>
            </a:extLst>
          </p:cNvPr>
          <p:cNvSpPr>
            <a:spLocks noGrp="1"/>
          </p:cNvSpPr>
          <p:nvPr>
            <p:ph type="body" sz="quarter" idx="13"/>
          </p:nvPr>
        </p:nvSpPr>
        <p:spPr/>
        <p:txBody>
          <a:bodyPr/>
          <a:lstStyle/>
          <a:p>
            <a:r>
              <a:rPr lang="en-US" dirty="0"/>
              <a:t>27/06/2023</a:t>
            </a:r>
          </a:p>
          <a:p>
            <a:endParaRPr lang="en-GB" dirty="0"/>
          </a:p>
        </p:txBody>
      </p:sp>
    </p:spTree>
    <p:extLst>
      <p:ext uri="{BB962C8B-B14F-4D97-AF65-F5344CB8AC3E}">
        <p14:creationId xmlns:p14="http://schemas.microsoft.com/office/powerpoint/2010/main" val="3309829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E67E-F2C3-F74F-F9BC-CF32235322AF}"/>
              </a:ext>
            </a:extLst>
          </p:cNvPr>
          <p:cNvSpPr>
            <a:spLocks noGrp="1"/>
          </p:cNvSpPr>
          <p:nvPr>
            <p:ph type="title"/>
          </p:nvPr>
        </p:nvSpPr>
        <p:spPr/>
        <p:txBody>
          <a:bodyPr/>
          <a:lstStyle/>
          <a:p>
            <a:r>
              <a:rPr lang="en-GB" dirty="0"/>
              <a:t>Presentation Structure</a:t>
            </a:r>
          </a:p>
        </p:txBody>
      </p:sp>
      <p:sp>
        <p:nvSpPr>
          <p:cNvPr id="3" name="Content Placeholder 2">
            <a:extLst>
              <a:ext uri="{FF2B5EF4-FFF2-40B4-BE49-F238E27FC236}">
                <a16:creationId xmlns:a16="http://schemas.microsoft.com/office/drawing/2014/main" id="{82DC13A8-0ECC-AB5E-3516-3F2BCB677720}"/>
              </a:ext>
            </a:extLst>
          </p:cNvPr>
          <p:cNvSpPr>
            <a:spLocks noGrp="1"/>
          </p:cNvSpPr>
          <p:nvPr>
            <p:ph idx="1"/>
          </p:nvPr>
        </p:nvSpPr>
        <p:spPr/>
        <p:txBody>
          <a:bodyPr/>
          <a:lstStyle/>
          <a:p>
            <a:r>
              <a:rPr lang="en-GB" dirty="0"/>
              <a:t>Introduction</a:t>
            </a:r>
          </a:p>
          <a:p>
            <a:r>
              <a:rPr lang="en-GB" dirty="0"/>
              <a:t>Project Architecture</a:t>
            </a:r>
          </a:p>
          <a:p>
            <a:r>
              <a:rPr lang="en-GB" dirty="0"/>
              <a:t>Implementation in Use</a:t>
            </a:r>
          </a:p>
          <a:p>
            <a:r>
              <a:rPr lang="en-GB" dirty="0"/>
              <a:t>Debugging Methods</a:t>
            </a:r>
          </a:p>
          <a:p>
            <a:r>
              <a:rPr lang="en-GB" dirty="0"/>
              <a:t>Conclusions</a:t>
            </a:r>
          </a:p>
        </p:txBody>
      </p:sp>
      <p:sp>
        <p:nvSpPr>
          <p:cNvPr id="4" name="Text Placeholder 3">
            <a:extLst>
              <a:ext uri="{FF2B5EF4-FFF2-40B4-BE49-F238E27FC236}">
                <a16:creationId xmlns:a16="http://schemas.microsoft.com/office/drawing/2014/main" id="{A0744EDB-E3DD-CC68-CA7B-20FAE7FAA302}"/>
              </a:ext>
            </a:extLst>
          </p:cNvPr>
          <p:cNvSpPr>
            <a:spLocks noGrp="1"/>
          </p:cNvSpPr>
          <p:nvPr>
            <p:ph type="body" sz="quarter" idx="10"/>
          </p:nvPr>
        </p:nvSpPr>
        <p:spPr/>
        <p:txBody>
          <a:bodyPr/>
          <a:lstStyle/>
          <a:p>
            <a:r>
              <a:rPr lang="en-GB" dirty="0"/>
              <a:t>FPGA Accelerator for StackSynth</a:t>
            </a:r>
          </a:p>
          <a:p>
            <a:endParaRPr lang="en-GB" dirty="0"/>
          </a:p>
        </p:txBody>
      </p:sp>
      <p:sp>
        <p:nvSpPr>
          <p:cNvPr id="5" name="Text Placeholder 4">
            <a:extLst>
              <a:ext uri="{FF2B5EF4-FFF2-40B4-BE49-F238E27FC236}">
                <a16:creationId xmlns:a16="http://schemas.microsoft.com/office/drawing/2014/main" id="{E4C259D2-384C-F883-7813-EACADFCB44B4}"/>
              </a:ext>
            </a:extLst>
          </p:cNvPr>
          <p:cNvSpPr>
            <a:spLocks noGrp="1"/>
          </p:cNvSpPr>
          <p:nvPr>
            <p:ph type="body" sz="quarter" idx="12"/>
          </p:nvPr>
        </p:nvSpPr>
        <p:spPr/>
        <p:txBody>
          <a:bodyPr/>
          <a:lstStyle/>
          <a:p>
            <a:r>
              <a:rPr lang="en-US" dirty="0"/>
              <a:t>27/06/2023</a:t>
            </a:r>
          </a:p>
          <a:p>
            <a:endParaRPr lang="en-GB" dirty="0"/>
          </a:p>
        </p:txBody>
      </p:sp>
    </p:spTree>
    <p:extLst>
      <p:ext uri="{BB962C8B-B14F-4D97-AF65-F5344CB8AC3E}">
        <p14:creationId xmlns:p14="http://schemas.microsoft.com/office/powerpoint/2010/main" val="3236936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9EBEDB-E5B4-34E2-01D5-AA01DD722F82}"/>
              </a:ext>
            </a:extLst>
          </p:cNvPr>
          <p:cNvSpPr>
            <a:spLocks noGrp="1"/>
          </p:cNvSpPr>
          <p:nvPr>
            <p:ph idx="11"/>
          </p:nvPr>
        </p:nvSpPr>
        <p:spPr/>
        <p:txBody>
          <a:bodyPr/>
          <a:lstStyle/>
          <a:p>
            <a:r>
              <a:rPr lang="en-GB" dirty="0"/>
              <a:t>Usable extension to the existing coursework</a:t>
            </a:r>
          </a:p>
          <a:p>
            <a:pPr lvl="1"/>
            <a:r>
              <a:rPr lang="en-GB" dirty="0"/>
              <a:t>Many more oscillators available</a:t>
            </a:r>
          </a:p>
          <a:p>
            <a:pPr lvl="1"/>
            <a:r>
              <a:rPr lang="en-GB" dirty="0"/>
              <a:t>Software libraries similar to ES_CAN from coursework</a:t>
            </a:r>
          </a:p>
          <a:p>
            <a:r>
              <a:rPr lang="en-GB" dirty="0"/>
              <a:t>Learnings</a:t>
            </a:r>
          </a:p>
          <a:p>
            <a:pPr lvl="1"/>
            <a:r>
              <a:rPr lang="en-GB" dirty="0"/>
              <a:t>Digital design in SystemVerilog</a:t>
            </a:r>
          </a:p>
          <a:p>
            <a:pPr lvl="1"/>
            <a:r>
              <a:rPr lang="en-GB" dirty="0"/>
              <a:t>LiteX &amp; Migen</a:t>
            </a:r>
          </a:p>
        </p:txBody>
      </p:sp>
      <p:sp>
        <p:nvSpPr>
          <p:cNvPr id="3" name="Title 2">
            <a:extLst>
              <a:ext uri="{FF2B5EF4-FFF2-40B4-BE49-F238E27FC236}">
                <a16:creationId xmlns:a16="http://schemas.microsoft.com/office/drawing/2014/main" id="{32F0DF4B-4BD8-7191-ACAB-D788CAED4E30}"/>
              </a:ext>
            </a:extLst>
          </p:cNvPr>
          <p:cNvSpPr>
            <a:spLocks noGrp="1"/>
          </p:cNvSpPr>
          <p:nvPr>
            <p:ph type="title"/>
          </p:nvPr>
        </p:nvSpPr>
        <p:spPr/>
        <p:txBody>
          <a:bodyPr/>
          <a:lstStyle/>
          <a:p>
            <a:r>
              <a:rPr lang="en-GB" dirty="0"/>
              <a:t>Conclusions</a:t>
            </a:r>
          </a:p>
        </p:txBody>
      </p:sp>
      <p:sp>
        <p:nvSpPr>
          <p:cNvPr id="4" name="Content Placeholder 3">
            <a:extLst>
              <a:ext uri="{FF2B5EF4-FFF2-40B4-BE49-F238E27FC236}">
                <a16:creationId xmlns:a16="http://schemas.microsoft.com/office/drawing/2014/main" id="{1F55FCAC-BAA6-3DF3-9D29-B2CD4AADEE28}"/>
              </a:ext>
            </a:extLst>
          </p:cNvPr>
          <p:cNvSpPr>
            <a:spLocks noGrp="1"/>
          </p:cNvSpPr>
          <p:nvPr>
            <p:ph idx="12"/>
          </p:nvPr>
        </p:nvSpPr>
        <p:spPr/>
        <p:txBody>
          <a:bodyPr/>
          <a:lstStyle/>
          <a:p>
            <a:r>
              <a:rPr lang="en-GB" dirty="0"/>
              <a:t>Future Work</a:t>
            </a:r>
          </a:p>
          <a:p>
            <a:pPr lvl="1"/>
            <a:r>
              <a:rPr lang="en-GB" dirty="0"/>
              <a:t>Other waveforms</a:t>
            </a:r>
          </a:p>
          <a:p>
            <a:pPr lvl="1"/>
            <a:r>
              <a:rPr lang="en-GB" dirty="0"/>
              <a:t>Effects on samples, equalisation and filters</a:t>
            </a:r>
          </a:p>
          <a:p>
            <a:pPr lvl="1"/>
            <a:r>
              <a:rPr lang="en-GB" dirty="0"/>
              <a:t>Hardware interrupt configuration in software</a:t>
            </a:r>
          </a:p>
          <a:p>
            <a:pPr lvl="1"/>
            <a:r>
              <a:rPr lang="en-GB" dirty="0"/>
              <a:t>FreeRTOS Kernel &amp; Scheduler</a:t>
            </a:r>
          </a:p>
        </p:txBody>
      </p:sp>
      <p:sp>
        <p:nvSpPr>
          <p:cNvPr id="5" name="Text Placeholder 4">
            <a:extLst>
              <a:ext uri="{FF2B5EF4-FFF2-40B4-BE49-F238E27FC236}">
                <a16:creationId xmlns:a16="http://schemas.microsoft.com/office/drawing/2014/main" id="{FB069973-F70D-B29F-96F6-4C6E2BAFEB47}"/>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B8C6FC3F-B19C-1E9E-88AF-3CD727261893}"/>
              </a:ext>
            </a:extLst>
          </p:cNvPr>
          <p:cNvSpPr>
            <a:spLocks noGrp="1"/>
          </p:cNvSpPr>
          <p:nvPr>
            <p:ph type="body" sz="quarter" idx="13"/>
          </p:nvPr>
        </p:nvSpPr>
        <p:spPr/>
        <p:txBody>
          <a:bodyPr/>
          <a:lstStyle/>
          <a:p>
            <a:r>
              <a:rPr lang="en-US" dirty="0"/>
              <a:t>27/06/2023</a:t>
            </a:r>
          </a:p>
          <a:p>
            <a:endParaRPr lang="en-GB" dirty="0"/>
          </a:p>
        </p:txBody>
      </p:sp>
    </p:spTree>
    <p:extLst>
      <p:ext uri="{BB962C8B-B14F-4D97-AF65-F5344CB8AC3E}">
        <p14:creationId xmlns:p14="http://schemas.microsoft.com/office/powerpoint/2010/main" val="35798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E5FB38-AAE4-4D89-9C49-B58628CA614B}"/>
              </a:ext>
            </a:extLst>
          </p:cNvPr>
          <p:cNvSpPr>
            <a:spLocks noGrp="1"/>
          </p:cNvSpPr>
          <p:nvPr>
            <p:ph type="title"/>
          </p:nvPr>
        </p:nvSpPr>
        <p:spPr/>
        <p:txBody>
          <a:bodyPr/>
          <a:lstStyle/>
          <a:p>
            <a:r>
              <a:rPr lang="en-GB" dirty="0"/>
              <a:t>Introduction</a:t>
            </a:r>
          </a:p>
        </p:txBody>
      </p:sp>
      <p:sp>
        <p:nvSpPr>
          <p:cNvPr id="4" name="Content Placeholder 3">
            <a:extLst>
              <a:ext uri="{FF2B5EF4-FFF2-40B4-BE49-F238E27FC236}">
                <a16:creationId xmlns:a16="http://schemas.microsoft.com/office/drawing/2014/main" id="{F3A8FF6F-350C-983B-7AFC-D47D89AB2AF4}"/>
              </a:ext>
            </a:extLst>
          </p:cNvPr>
          <p:cNvSpPr>
            <a:spLocks noGrp="1"/>
          </p:cNvSpPr>
          <p:nvPr>
            <p:ph idx="12"/>
          </p:nvPr>
        </p:nvSpPr>
        <p:spPr/>
        <p:txBody>
          <a:bodyPr/>
          <a:lstStyle/>
          <a:p>
            <a:r>
              <a:rPr lang="en-GB" dirty="0"/>
              <a:t>StackSynth: Nucleo L432KC Microcontroller</a:t>
            </a:r>
          </a:p>
          <a:p>
            <a:r>
              <a:rPr lang="en-GB" dirty="0"/>
              <a:t>Matrix of keys, stacking inter-board connectors with presence detection and CANH/L pins</a:t>
            </a:r>
          </a:p>
          <a:p>
            <a:r>
              <a:rPr lang="en-GB" dirty="0"/>
              <a:t>Aim: Increase audio performance &amp; capabilities</a:t>
            </a:r>
          </a:p>
          <a:p>
            <a:pPr lvl="1"/>
            <a:r>
              <a:rPr lang="en-GB" dirty="0"/>
              <a:t>More oscillators</a:t>
            </a:r>
          </a:p>
          <a:p>
            <a:pPr lvl="1"/>
            <a:r>
              <a:rPr lang="en-GB" dirty="0"/>
              <a:t>Higher quality waveforms</a:t>
            </a:r>
          </a:p>
        </p:txBody>
      </p:sp>
      <p:sp>
        <p:nvSpPr>
          <p:cNvPr id="5" name="Text Placeholder 4">
            <a:extLst>
              <a:ext uri="{FF2B5EF4-FFF2-40B4-BE49-F238E27FC236}">
                <a16:creationId xmlns:a16="http://schemas.microsoft.com/office/drawing/2014/main" id="{AF424CD4-675F-9A4F-7B0D-5C77ECF66D7B}"/>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104750A0-90DD-4BB8-50AD-28E6DBE0464F}"/>
              </a:ext>
            </a:extLst>
          </p:cNvPr>
          <p:cNvSpPr>
            <a:spLocks noGrp="1"/>
          </p:cNvSpPr>
          <p:nvPr>
            <p:ph type="body" sz="quarter" idx="13"/>
          </p:nvPr>
        </p:nvSpPr>
        <p:spPr/>
        <p:txBody>
          <a:bodyPr/>
          <a:lstStyle/>
          <a:p>
            <a:r>
              <a:rPr lang="en-US" dirty="0"/>
              <a:t>27/06/2023</a:t>
            </a:r>
          </a:p>
          <a:p>
            <a:endParaRPr lang="en-GB" dirty="0"/>
          </a:p>
        </p:txBody>
      </p:sp>
      <p:pic>
        <p:nvPicPr>
          <p:cNvPr id="1030" name="Picture 6" descr="Render of the StackSynth module with arrows to board features such as keys, knobs, display, speaker and stacking connector.">
            <a:extLst>
              <a:ext uri="{FF2B5EF4-FFF2-40B4-BE49-F238E27FC236}">
                <a16:creationId xmlns:a16="http://schemas.microsoft.com/office/drawing/2014/main" id="{893503FE-0534-46A7-F258-E9AD3A981151}"/>
              </a:ext>
            </a:extLst>
          </p:cNvPr>
          <p:cNvPicPr>
            <a:picLocks noGrp="1" noChangeAspect="1" noChangeArrowheads="1"/>
          </p:cNvPicPr>
          <p:nvPr>
            <p:ph idx="11"/>
          </p:nvPr>
        </p:nvPicPr>
        <p:blipFill rotWithShape="1">
          <a:blip r:embed="rId3">
            <a:extLst>
              <a:ext uri="{28A0092B-C50C-407E-A947-70E740481C1C}">
                <a14:useLocalDpi xmlns:a14="http://schemas.microsoft.com/office/drawing/2010/main" val="0"/>
              </a:ext>
            </a:extLst>
          </a:blip>
          <a:srcRect/>
          <a:stretch/>
        </p:blipFill>
        <p:spPr bwMode="auto">
          <a:xfrm>
            <a:off x="457200" y="1759936"/>
            <a:ext cx="3951288" cy="2613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D5932D-32BB-F4B3-03E5-866E40EFD5C4}"/>
              </a:ext>
            </a:extLst>
          </p:cNvPr>
          <p:cNvSpPr txBox="1"/>
          <p:nvPr/>
        </p:nvSpPr>
        <p:spPr>
          <a:xfrm>
            <a:off x="381000" y="4364176"/>
            <a:ext cx="3829895" cy="338554"/>
          </a:xfrm>
          <a:prstGeom prst="rect">
            <a:avLst/>
          </a:prstGeom>
          <a:noFill/>
        </p:spPr>
        <p:txBody>
          <a:bodyPr wrap="none" rtlCol="0">
            <a:spAutoFit/>
          </a:bodyPr>
          <a:lstStyle/>
          <a:p>
            <a:r>
              <a:rPr lang="en-GB" sz="800" dirty="0"/>
              <a:t>Image from ELEC60013 Embedded Systems Coursework 2</a:t>
            </a:r>
          </a:p>
          <a:p>
            <a:r>
              <a:rPr lang="en-GB" sz="800" dirty="0"/>
              <a:t>Available: </a:t>
            </a:r>
            <a:r>
              <a:rPr lang="en-GB" sz="800" dirty="0">
                <a:hlinkClick r:id="rId4"/>
              </a:rPr>
              <a:t>https://github.com/edstott/ES-synth-starter/blob/master/doc/synth.png</a:t>
            </a:r>
            <a:endParaRPr lang="en-GB" sz="800" dirty="0"/>
          </a:p>
        </p:txBody>
      </p:sp>
    </p:spTree>
    <p:extLst>
      <p:ext uri="{BB962C8B-B14F-4D97-AF65-F5344CB8AC3E}">
        <p14:creationId xmlns:p14="http://schemas.microsoft.com/office/powerpoint/2010/main" val="347584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FPGA Accelerator Board with OrangeCrab FPGA">
            <a:extLst>
              <a:ext uri="{FF2B5EF4-FFF2-40B4-BE49-F238E27FC236}">
                <a16:creationId xmlns:a16="http://schemas.microsoft.com/office/drawing/2014/main" id="{2C1720CE-F0D6-3059-BA20-52CB959512E6}"/>
              </a:ext>
            </a:extLst>
          </p:cNvPr>
          <p:cNvPicPr>
            <a:picLocks noGrp="1" noChangeAspect="1"/>
          </p:cNvPicPr>
          <p:nvPr>
            <p:ph idx="12"/>
          </p:nvPr>
        </p:nvPicPr>
        <p:blipFill rotWithShape="1">
          <a:blip r:embed="rId3"/>
          <a:srcRect l="368" t="6" r="8368" b="-6"/>
          <a:stretch/>
        </p:blipFill>
        <p:spPr>
          <a:xfrm>
            <a:off x="6381657" y="1005840"/>
            <a:ext cx="2305143" cy="3367723"/>
          </a:xfrm>
        </p:spPr>
      </p:pic>
      <p:cxnSp>
        <p:nvCxnSpPr>
          <p:cNvPr id="28" name="Straight Arrow Connector 27">
            <a:extLst>
              <a:ext uri="{FF2B5EF4-FFF2-40B4-BE49-F238E27FC236}">
                <a16:creationId xmlns:a16="http://schemas.microsoft.com/office/drawing/2014/main" id="{CA71854B-9F63-FAFC-385F-145F983BCC06}"/>
              </a:ext>
              <a:ext uri="{C183D7F6-B498-43B3-948B-1728B52AA6E4}">
                <adec:decorative xmlns:adec="http://schemas.microsoft.com/office/drawing/2017/decorative" val="1"/>
              </a:ext>
            </a:extLst>
          </p:cNvPr>
          <p:cNvCxnSpPr/>
          <p:nvPr/>
        </p:nvCxnSpPr>
        <p:spPr>
          <a:xfrm>
            <a:off x="2202180" y="1905000"/>
            <a:ext cx="5037761" cy="198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Content Placeholder 1">
            <a:extLst>
              <a:ext uri="{FF2B5EF4-FFF2-40B4-BE49-F238E27FC236}">
                <a16:creationId xmlns:a16="http://schemas.microsoft.com/office/drawing/2014/main" id="{D3FBC392-F2ED-639A-7068-1FB82263277F}"/>
              </a:ext>
            </a:extLst>
          </p:cNvPr>
          <p:cNvSpPr>
            <a:spLocks noGrp="1"/>
          </p:cNvSpPr>
          <p:nvPr>
            <p:ph idx="11"/>
          </p:nvPr>
        </p:nvSpPr>
        <p:spPr/>
        <p:txBody>
          <a:bodyPr/>
          <a:lstStyle/>
          <a:p>
            <a:r>
              <a:rPr lang="en-GB" dirty="0"/>
              <a:t>Reset Button</a:t>
            </a:r>
          </a:p>
          <a:p>
            <a:r>
              <a:rPr lang="en-GB" dirty="0"/>
              <a:t>Stacking inter-board connector</a:t>
            </a:r>
          </a:p>
          <a:p>
            <a:r>
              <a:rPr lang="en-GB" dirty="0"/>
              <a:t>PCM1780 DAC</a:t>
            </a:r>
          </a:p>
          <a:p>
            <a:r>
              <a:rPr lang="en-GB" dirty="0"/>
              <a:t>DS1881E Digital Potentiometer</a:t>
            </a:r>
          </a:p>
          <a:p>
            <a:r>
              <a:rPr lang="en-GB" dirty="0"/>
              <a:t>100mW Stereo Amplifier</a:t>
            </a:r>
          </a:p>
          <a:p>
            <a:r>
              <a:rPr lang="en-GB" dirty="0"/>
              <a:t>ATA6561 CAN Transceiver</a:t>
            </a:r>
          </a:p>
          <a:p>
            <a:r>
              <a:rPr lang="en-GB" dirty="0"/>
              <a:t>OrangeCrab FPGA</a:t>
            </a:r>
          </a:p>
        </p:txBody>
      </p:sp>
      <p:sp>
        <p:nvSpPr>
          <p:cNvPr id="3" name="Title 2">
            <a:extLst>
              <a:ext uri="{FF2B5EF4-FFF2-40B4-BE49-F238E27FC236}">
                <a16:creationId xmlns:a16="http://schemas.microsoft.com/office/drawing/2014/main" id="{F1C235D9-D102-0059-5CBB-1685C643B27E}"/>
              </a:ext>
            </a:extLst>
          </p:cNvPr>
          <p:cNvSpPr>
            <a:spLocks noGrp="1"/>
          </p:cNvSpPr>
          <p:nvPr>
            <p:ph type="title"/>
          </p:nvPr>
        </p:nvSpPr>
        <p:spPr/>
        <p:txBody>
          <a:bodyPr/>
          <a:lstStyle/>
          <a:p>
            <a:r>
              <a:rPr lang="en-GB" dirty="0"/>
              <a:t>FPGA Accelerator Board</a:t>
            </a:r>
          </a:p>
        </p:txBody>
      </p:sp>
      <p:sp>
        <p:nvSpPr>
          <p:cNvPr id="5" name="Text Placeholder 4">
            <a:extLst>
              <a:ext uri="{FF2B5EF4-FFF2-40B4-BE49-F238E27FC236}">
                <a16:creationId xmlns:a16="http://schemas.microsoft.com/office/drawing/2014/main" id="{842B932B-34CA-367A-6529-8F28FD8EC84E}"/>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EBC667D8-F2DC-8EFB-9568-735E472766F0}"/>
              </a:ext>
            </a:extLst>
          </p:cNvPr>
          <p:cNvSpPr>
            <a:spLocks noGrp="1"/>
          </p:cNvSpPr>
          <p:nvPr>
            <p:ph type="body" sz="quarter" idx="13"/>
          </p:nvPr>
        </p:nvSpPr>
        <p:spPr/>
        <p:txBody>
          <a:bodyPr/>
          <a:lstStyle/>
          <a:p>
            <a:r>
              <a:rPr lang="en-US" dirty="0"/>
              <a:t>27/06/2023</a:t>
            </a:r>
          </a:p>
          <a:p>
            <a:endParaRPr lang="en-GB" dirty="0"/>
          </a:p>
        </p:txBody>
      </p:sp>
      <p:cxnSp>
        <p:nvCxnSpPr>
          <p:cNvPr id="10" name="Straight Arrow Connector 9">
            <a:extLst>
              <a:ext uri="{FF2B5EF4-FFF2-40B4-BE49-F238E27FC236}">
                <a16:creationId xmlns:a16="http://schemas.microsoft.com/office/drawing/2014/main" id="{CA7BF2B0-6115-887C-E639-6186C235B73B}"/>
              </a:ext>
              <a:ext uri="{C183D7F6-B498-43B3-948B-1728B52AA6E4}">
                <adec:decorative xmlns:adec="http://schemas.microsoft.com/office/drawing/2017/decorative" val="1"/>
              </a:ext>
            </a:extLst>
          </p:cNvPr>
          <p:cNvCxnSpPr>
            <a:cxnSpLocks/>
          </p:cNvCxnSpPr>
          <p:nvPr/>
        </p:nvCxnSpPr>
        <p:spPr>
          <a:xfrm>
            <a:off x="4023360" y="2240280"/>
            <a:ext cx="3131820" cy="579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8BBF076-ED68-BB78-9F23-BFB0155A9186}"/>
              </a:ext>
              <a:ext uri="{C183D7F6-B498-43B3-948B-1728B52AA6E4}">
                <adec:decorative xmlns:adec="http://schemas.microsoft.com/office/drawing/2017/decorative" val="1"/>
              </a:ext>
            </a:extLst>
          </p:cNvPr>
          <p:cNvCxnSpPr>
            <a:cxnSpLocks/>
          </p:cNvCxnSpPr>
          <p:nvPr/>
        </p:nvCxnSpPr>
        <p:spPr>
          <a:xfrm flipV="1">
            <a:off x="2430780" y="1829133"/>
            <a:ext cx="4809161" cy="7426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0F605D4-DBC5-768C-5A47-8827E1CB85F1}"/>
              </a:ext>
              <a:ext uri="{C183D7F6-B498-43B3-948B-1728B52AA6E4}">
                <adec:decorative xmlns:adec="http://schemas.microsoft.com/office/drawing/2017/decorative" val="1"/>
              </a:ext>
            </a:extLst>
          </p:cNvPr>
          <p:cNvCxnSpPr>
            <a:cxnSpLocks/>
          </p:cNvCxnSpPr>
          <p:nvPr/>
        </p:nvCxnSpPr>
        <p:spPr>
          <a:xfrm flipV="1">
            <a:off x="4023360" y="2103120"/>
            <a:ext cx="3710940" cy="8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0BA865B-1D1E-172A-0317-62DA7D41D4B1}"/>
              </a:ext>
              <a:ext uri="{C183D7F6-B498-43B3-948B-1728B52AA6E4}">
                <adec:decorative xmlns:adec="http://schemas.microsoft.com/office/drawing/2017/decorative" val="1"/>
              </a:ext>
            </a:extLst>
          </p:cNvPr>
          <p:cNvCxnSpPr>
            <a:cxnSpLocks/>
          </p:cNvCxnSpPr>
          <p:nvPr/>
        </p:nvCxnSpPr>
        <p:spPr>
          <a:xfrm flipV="1">
            <a:off x="3368040" y="1829133"/>
            <a:ext cx="4366260" cy="141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C35CCCB-3135-8975-5CD5-247E8668A23F}"/>
              </a:ext>
              <a:ext uri="{C183D7F6-B498-43B3-948B-1728B52AA6E4}">
                <adec:decorative xmlns:adec="http://schemas.microsoft.com/office/drawing/2017/decorative" val="1"/>
              </a:ext>
            </a:extLst>
          </p:cNvPr>
          <p:cNvCxnSpPr>
            <a:cxnSpLocks/>
          </p:cNvCxnSpPr>
          <p:nvPr/>
        </p:nvCxnSpPr>
        <p:spPr>
          <a:xfrm flipV="1">
            <a:off x="3581400" y="2903220"/>
            <a:ext cx="4351020" cy="655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A880649-F64F-D82E-4DA1-819950F71088}"/>
              </a:ext>
              <a:ext uri="{C183D7F6-B498-43B3-948B-1728B52AA6E4}">
                <adec:decorative xmlns:adec="http://schemas.microsoft.com/office/drawing/2017/decorative" val="1"/>
              </a:ext>
            </a:extLst>
          </p:cNvPr>
          <p:cNvCxnSpPr>
            <a:cxnSpLocks/>
          </p:cNvCxnSpPr>
          <p:nvPr/>
        </p:nvCxnSpPr>
        <p:spPr>
          <a:xfrm flipV="1">
            <a:off x="2827020" y="3489960"/>
            <a:ext cx="448818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0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hoto of the OrangeCrab FPGA">
            <a:extLst>
              <a:ext uri="{FF2B5EF4-FFF2-40B4-BE49-F238E27FC236}">
                <a16:creationId xmlns:a16="http://schemas.microsoft.com/office/drawing/2014/main" id="{B2088B77-8909-1F98-D986-3FE1338ACC9E}"/>
              </a:ext>
            </a:extLst>
          </p:cNvPr>
          <p:cNvPicPr>
            <a:picLocks noChangeAspect="1"/>
          </p:cNvPicPr>
          <p:nvPr/>
        </p:nvPicPr>
        <p:blipFill rotWithShape="1">
          <a:blip r:embed="rId3"/>
          <a:srcRect l="11596" t="14784" r="12061" b="8873"/>
          <a:stretch/>
        </p:blipFill>
        <p:spPr>
          <a:xfrm>
            <a:off x="6178558" y="1029050"/>
            <a:ext cx="2508241" cy="3344321"/>
          </a:xfrm>
          <a:prstGeom prst="rect">
            <a:avLst/>
          </a:prstGeom>
        </p:spPr>
      </p:pic>
      <p:sp>
        <p:nvSpPr>
          <p:cNvPr id="2" name="Content Placeholder 1">
            <a:extLst>
              <a:ext uri="{FF2B5EF4-FFF2-40B4-BE49-F238E27FC236}">
                <a16:creationId xmlns:a16="http://schemas.microsoft.com/office/drawing/2014/main" id="{C1DB0C3F-46EC-C74C-8C6C-C57BF0DB59BC}"/>
              </a:ext>
            </a:extLst>
          </p:cNvPr>
          <p:cNvSpPr>
            <a:spLocks noGrp="1"/>
          </p:cNvSpPr>
          <p:nvPr>
            <p:ph idx="11"/>
          </p:nvPr>
        </p:nvSpPr>
        <p:spPr>
          <a:xfrm>
            <a:off x="457200" y="1759936"/>
            <a:ext cx="6015755" cy="2613435"/>
          </a:xfrm>
        </p:spPr>
        <p:txBody>
          <a:bodyPr/>
          <a:lstStyle/>
          <a:p>
            <a:r>
              <a:rPr lang="en-GB" dirty="0"/>
              <a:t>Small size: 22.86mm x 50.8mm</a:t>
            </a:r>
          </a:p>
          <a:p>
            <a:r>
              <a:rPr lang="en-GB" dirty="0"/>
              <a:t>Feather-compatible pin layout</a:t>
            </a:r>
          </a:p>
          <a:p>
            <a:r>
              <a:rPr lang="en-GB" dirty="0"/>
              <a:t>Lattice Semiconductor ECP5-25F</a:t>
            </a:r>
          </a:p>
          <a:p>
            <a:r>
              <a:rPr lang="en-GB" dirty="0"/>
              <a:t>1Gbit DDR3L Memory</a:t>
            </a:r>
          </a:p>
          <a:p>
            <a:r>
              <a:rPr lang="en-GB" dirty="0"/>
              <a:t>USB-C Port</a:t>
            </a:r>
          </a:p>
          <a:p>
            <a:r>
              <a:rPr lang="en-GB" dirty="0"/>
              <a:t>RGB LED</a:t>
            </a:r>
          </a:p>
          <a:p>
            <a:r>
              <a:rPr lang="en-GB" dirty="0"/>
              <a:t>Button</a:t>
            </a:r>
          </a:p>
          <a:p>
            <a:r>
              <a:rPr lang="en-GB" dirty="0"/>
              <a:t>Battery Connector</a:t>
            </a:r>
          </a:p>
        </p:txBody>
      </p:sp>
      <p:sp>
        <p:nvSpPr>
          <p:cNvPr id="3" name="Title 2">
            <a:extLst>
              <a:ext uri="{FF2B5EF4-FFF2-40B4-BE49-F238E27FC236}">
                <a16:creationId xmlns:a16="http://schemas.microsoft.com/office/drawing/2014/main" id="{44686061-CB8C-F1AD-C63B-86C33D040F72}"/>
              </a:ext>
            </a:extLst>
          </p:cNvPr>
          <p:cNvSpPr>
            <a:spLocks noGrp="1"/>
          </p:cNvSpPr>
          <p:nvPr>
            <p:ph type="title"/>
          </p:nvPr>
        </p:nvSpPr>
        <p:spPr/>
        <p:txBody>
          <a:bodyPr/>
          <a:lstStyle/>
          <a:p>
            <a:r>
              <a:rPr lang="en-GB" dirty="0"/>
              <a:t>OrangeCrab FPGA</a:t>
            </a:r>
          </a:p>
        </p:txBody>
      </p:sp>
      <p:sp>
        <p:nvSpPr>
          <p:cNvPr id="5" name="Text Placeholder 4">
            <a:extLst>
              <a:ext uri="{FF2B5EF4-FFF2-40B4-BE49-F238E27FC236}">
                <a16:creationId xmlns:a16="http://schemas.microsoft.com/office/drawing/2014/main" id="{BD8A3A09-A8ED-0410-058A-50C591957F9E}"/>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0D25E9EE-0D53-1C3D-6EDF-E051F3F15F4B}"/>
              </a:ext>
            </a:extLst>
          </p:cNvPr>
          <p:cNvSpPr>
            <a:spLocks noGrp="1"/>
          </p:cNvSpPr>
          <p:nvPr>
            <p:ph type="body" sz="quarter" idx="13"/>
          </p:nvPr>
        </p:nvSpPr>
        <p:spPr/>
        <p:txBody>
          <a:bodyPr/>
          <a:lstStyle/>
          <a:p>
            <a:r>
              <a:rPr lang="en-US" dirty="0"/>
              <a:t>27/06/2023</a:t>
            </a:r>
          </a:p>
          <a:p>
            <a:endParaRPr lang="en-GB" dirty="0"/>
          </a:p>
        </p:txBody>
      </p:sp>
      <p:sp>
        <p:nvSpPr>
          <p:cNvPr id="7" name="Rectangle 6">
            <a:extLst>
              <a:ext uri="{FF2B5EF4-FFF2-40B4-BE49-F238E27FC236}">
                <a16:creationId xmlns:a16="http://schemas.microsoft.com/office/drawing/2014/main" id="{C43F6EBA-0399-0239-3339-7023A16D55BC}"/>
              </a:ext>
              <a:ext uri="{C183D7F6-B498-43B3-948B-1728B52AA6E4}">
                <adec:decorative xmlns:adec="http://schemas.microsoft.com/office/drawing/2017/decorative" val="1"/>
              </a:ext>
            </a:extLst>
          </p:cNvPr>
          <p:cNvSpPr/>
          <p:nvPr/>
        </p:nvSpPr>
        <p:spPr>
          <a:xfrm>
            <a:off x="0" y="4671060"/>
            <a:ext cx="9144000" cy="129540"/>
          </a:xfrm>
          <a:prstGeom prst="rect">
            <a:avLst/>
          </a:prstGeom>
          <a:solidFill>
            <a:srgbClr val="FFAC00"/>
          </a:solidFill>
          <a:ln>
            <a:solidFill>
              <a:srgbClr val="FFA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2587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D3E05A-7236-ECD2-6365-B590687493E3}"/>
              </a:ext>
            </a:extLst>
          </p:cNvPr>
          <p:cNvSpPr>
            <a:spLocks noGrp="1"/>
          </p:cNvSpPr>
          <p:nvPr>
            <p:ph type="title"/>
          </p:nvPr>
        </p:nvSpPr>
        <p:spPr/>
        <p:txBody>
          <a:bodyPr/>
          <a:lstStyle/>
          <a:p>
            <a:r>
              <a:rPr lang="en-GB" dirty="0"/>
              <a:t>LiteX Framework</a:t>
            </a:r>
          </a:p>
        </p:txBody>
      </p:sp>
      <p:sp>
        <p:nvSpPr>
          <p:cNvPr id="5" name="Text Placeholder 4">
            <a:extLst>
              <a:ext uri="{FF2B5EF4-FFF2-40B4-BE49-F238E27FC236}">
                <a16:creationId xmlns:a16="http://schemas.microsoft.com/office/drawing/2014/main" id="{87DD6A58-F500-EBFE-63AF-AB00B201B343}"/>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9B22064E-1680-26ED-4797-17D12C375D87}"/>
              </a:ext>
            </a:extLst>
          </p:cNvPr>
          <p:cNvSpPr>
            <a:spLocks noGrp="1"/>
          </p:cNvSpPr>
          <p:nvPr>
            <p:ph type="body" sz="quarter" idx="13"/>
          </p:nvPr>
        </p:nvSpPr>
        <p:spPr/>
        <p:txBody>
          <a:bodyPr/>
          <a:lstStyle/>
          <a:p>
            <a:r>
              <a:rPr lang="en-US" dirty="0"/>
              <a:t>27/06/2023</a:t>
            </a:r>
          </a:p>
          <a:p>
            <a:endParaRPr lang="en-GB" dirty="0"/>
          </a:p>
        </p:txBody>
      </p:sp>
      <p:sp>
        <p:nvSpPr>
          <p:cNvPr id="8" name="Content Placeholder 7">
            <a:extLst>
              <a:ext uri="{FF2B5EF4-FFF2-40B4-BE49-F238E27FC236}">
                <a16:creationId xmlns:a16="http://schemas.microsoft.com/office/drawing/2014/main" id="{2BFB4C66-4B81-995A-8826-65A20A3F44D6}"/>
              </a:ext>
            </a:extLst>
          </p:cNvPr>
          <p:cNvSpPr>
            <a:spLocks noGrp="1"/>
          </p:cNvSpPr>
          <p:nvPr>
            <p:ph idx="11"/>
          </p:nvPr>
        </p:nvSpPr>
        <p:spPr/>
        <p:txBody>
          <a:bodyPr/>
          <a:lstStyle/>
          <a:p>
            <a:r>
              <a:rPr lang="en-GB" dirty="0"/>
              <a:t>Reuse existing cores and IP</a:t>
            </a:r>
          </a:p>
          <a:p>
            <a:pPr lvl="1"/>
            <a:r>
              <a:rPr lang="en-GB" dirty="0"/>
              <a:t>VexRiscV CPU</a:t>
            </a:r>
          </a:p>
          <a:p>
            <a:pPr lvl="1"/>
            <a:r>
              <a:rPr lang="en-GB" dirty="0"/>
              <a:t>DDR3 RAM Controller</a:t>
            </a:r>
          </a:p>
          <a:p>
            <a:pPr lvl="1"/>
            <a:r>
              <a:rPr lang="en-GB" dirty="0"/>
              <a:t>LiteScope Analyzer</a:t>
            </a:r>
          </a:p>
          <a:p>
            <a:r>
              <a:rPr lang="en-GB" dirty="0"/>
              <a:t>Add custom modules</a:t>
            </a:r>
          </a:p>
          <a:p>
            <a:pPr lvl="1"/>
            <a:r>
              <a:rPr lang="en-GB" dirty="0"/>
              <a:t>Using Migen: Domain Specific Language built on Python</a:t>
            </a:r>
          </a:p>
          <a:p>
            <a:pPr lvl="1"/>
            <a:r>
              <a:rPr lang="en-GB" dirty="0"/>
              <a:t>SystemVerilog modules</a:t>
            </a:r>
          </a:p>
        </p:txBody>
      </p:sp>
      <p:pic>
        <p:nvPicPr>
          <p:cNvPr id="3076" name="Picture 4" descr="LiteX Project Header Photo">
            <a:extLst>
              <a:ext uri="{FF2B5EF4-FFF2-40B4-BE49-F238E27FC236}">
                <a16:creationId xmlns:a16="http://schemas.microsoft.com/office/drawing/2014/main" id="{32F81C68-447E-38E8-BA0E-608313C11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045" y="497144"/>
            <a:ext cx="1915909" cy="11311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4083A6B-2B37-256A-E7A4-45056621FCBE}"/>
              </a:ext>
            </a:extLst>
          </p:cNvPr>
          <p:cNvSpPr txBox="1"/>
          <p:nvPr/>
        </p:nvSpPr>
        <p:spPr>
          <a:xfrm>
            <a:off x="3941988" y="1784716"/>
            <a:ext cx="5200288" cy="830997"/>
          </a:xfrm>
          <a:prstGeom prst="rect">
            <a:avLst/>
          </a:prstGeom>
          <a:solidFill>
            <a:srgbClr val="D4EFFC"/>
          </a:solidFill>
        </p:spPr>
        <p:txBody>
          <a:bodyPr wrap="square">
            <a:spAutoFit/>
          </a:bodyPr>
          <a:lstStyle/>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dly</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Signal</a:t>
            </a:r>
            <a:r>
              <a:rPr lang="en-GB" sz="1200" b="0" dirty="0">
                <a:solidFill>
                  <a:srgbClr val="3B3B3B"/>
                </a:solidFill>
                <a:effectLst/>
                <a:latin typeface="JetBrainsMonoNL NFM" panose="02000009000000000000" pitchFamily="49" charset="0"/>
              </a:rPr>
              <a:t>(</a:t>
            </a:r>
            <a:r>
              <a:rPr lang="en-GB" sz="1200" b="0" dirty="0">
                <a:solidFill>
                  <a:srgbClr val="098658"/>
                </a:solidFill>
                <a:effectLst/>
                <a:latin typeface="JetBrainsMonoNL NFM" panose="02000009000000000000" pitchFamily="49" charset="0"/>
              </a:rPr>
              <a:t>3</a:t>
            </a:r>
            <a:r>
              <a:rPr lang="en-GB" sz="1200" b="0" dirty="0">
                <a:solidFill>
                  <a:srgbClr val="3B3B3B"/>
                </a:solidFill>
                <a:effectLst/>
                <a:latin typeface="JetBrainsMonoNL NFM" panose="02000009000000000000" pitchFamily="49" charset="0"/>
              </a:rPr>
              <a:t>) </a:t>
            </a:r>
            <a:r>
              <a:rPr lang="en-GB" sz="1200" b="0" dirty="0">
                <a:solidFill>
                  <a:srgbClr val="00B050"/>
                </a:solidFill>
                <a:effectLst/>
                <a:latin typeface="JetBrainsMonoNL NFM" panose="02000009000000000000" pitchFamily="49" charset="0"/>
              </a:rPr>
              <a:t># Update saw after 2^3 = 8 cycles</a:t>
            </a:r>
          </a:p>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saw</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Signal</a:t>
            </a:r>
            <a:r>
              <a:rPr lang="en-GB" sz="1200" b="0" dirty="0">
                <a:solidFill>
                  <a:srgbClr val="3B3B3B"/>
                </a:solidFill>
                <a:effectLst/>
                <a:latin typeface="JetBrainsMonoNL NFM" panose="02000009000000000000" pitchFamily="49" charset="0"/>
              </a:rPr>
              <a:t>(</a:t>
            </a:r>
            <a:r>
              <a:rPr lang="en-GB" sz="1200" b="0" dirty="0">
                <a:solidFill>
                  <a:srgbClr val="098658"/>
                </a:solidFill>
                <a:effectLst/>
                <a:latin typeface="JetBrainsMonoNL NFM" panose="02000009000000000000" pitchFamily="49" charset="0"/>
              </a:rPr>
              <a:t>16</a:t>
            </a:r>
            <a:r>
              <a:rPr lang="en-GB" sz="1200" b="0" dirty="0">
                <a:solidFill>
                  <a:srgbClr val="3B3B3B"/>
                </a:solidFill>
                <a:effectLst/>
                <a:latin typeface="JetBrainsMonoNL NFM" panose="02000009000000000000" pitchFamily="49" charset="0"/>
              </a:rPr>
              <a:t>)</a:t>
            </a:r>
          </a:p>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.sync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dirty="0">
                <a:solidFill>
                  <a:srgbClr val="001080"/>
                </a:solidFill>
                <a:latin typeface="JetBrainsMonoNL NFM" panose="02000009000000000000" pitchFamily="49" charset="0"/>
              </a:rPr>
              <a:t>dl</a:t>
            </a:r>
            <a:r>
              <a:rPr lang="en-GB" sz="1200" b="0" dirty="0">
                <a:solidFill>
                  <a:srgbClr val="001080"/>
                </a:solidFill>
                <a:effectLst/>
                <a:latin typeface="JetBrainsMonoNL NFM" panose="02000009000000000000" pitchFamily="49" charset="0"/>
              </a:rPr>
              <a:t>y</a:t>
            </a:r>
            <a:r>
              <a:rPr lang="en-GB" sz="1200" b="0" dirty="0">
                <a:solidFill>
                  <a:srgbClr val="3B3B3B"/>
                </a:solidFill>
                <a:effectLst/>
                <a:latin typeface="JetBrainsMonoNL NFM" panose="02000009000000000000" pitchFamily="49" charset="0"/>
              </a:rPr>
              <a:t>.</a:t>
            </a:r>
            <a:r>
              <a:rPr lang="en-GB" sz="1200" b="0" dirty="0">
                <a:solidFill>
                  <a:srgbClr val="795E26"/>
                </a:solidFill>
                <a:effectLst/>
                <a:latin typeface="JetBrainsMonoNL NFM" panose="02000009000000000000" pitchFamily="49" charset="0"/>
              </a:rPr>
              <a:t>eq</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dly</a:t>
            </a:r>
            <a:r>
              <a:rPr lang="en-GB" sz="1200" b="0" dirty="0">
                <a:solidFill>
                  <a:srgbClr val="3B3B3B"/>
                </a:solidFill>
                <a:effectLst/>
                <a:latin typeface="JetBrainsMonoNL NFM" panose="02000009000000000000" pitchFamily="49" charset="0"/>
              </a:rPr>
              <a:t> </a:t>
            </a:r>
            <a:r>
              <a:rPr lang="en-GB" sz="1200" b="0" dirty="0">
                <a:solidFill>
                  <a:srgbClr val="795E26"/>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98658"/>
                </a:solidFill>
                <a:effectLst/>
                <a:latin typeface="JetBrainsMonoNL NFM" panose="02000009000000000000" pitchFamily="49" charset="0"/>
              </a:rPr>
              <a:t>1</a:t>
            </a:r>
            <a:r>
              <a:rPr lang="en-GB" sz="1200" b="0" dirty="0">
                <a:solidFill>
                  <a:srgbClr val="3B3B3B"/>
                </a:solidFill>
                <a:effectLst/>
                <a:latin typeface="JetBrainsMonoNL NFM" panose="02000009000000000000" pitchFamily="49" charset="0"/>
              </a:rPr>
              <a:t>)</a:t>
            </a:r>
          </a:p>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.sync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If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dly</a:t>
            </a:r>
            <a:r>
              <a:rPr lang="en-GB" sz="1200" b="0" dirty="0">
                <a:solidFill>
                  <a:srgbClr val="795E26"/>
                </a:solidFill>
                <a:effectLst/>
                <a:latin typeface="JetBrainsMonoNL NFM" panose="02000009000000000000" pitchFamily="49" charset="0"/>
              </a:rPr>
              <a:t>==</a:t>
            </a:r>
            <a:r>
              <a:rPr lang="en-GB" sz="1200" b="0" dirty="0">
                <a:solidFill>
                  <a:srgbClr val="098658"/>
                </a:solidFill>
                <a:effectLst/>
                <a:latin typeface="JetBrainsMonoNL NFM" panose="02000009000000000000" pitchFamily="49" charset="0"/>
              </a:rPr>
              <a:t>0</a:t>
            </a:r>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saw</a:t>
            </a:r>
            <a:r>
              <a:rPr lang="en-GB" sz="1200" b="0" dirty="0">
                <a:solidFill>
                  <a:srgbClr val="3B3B3B"/>
                </a:solidFill>
                <a:effectLst/>
                <a:latin typeface="JetBrainsMonoNL NFM" panose="02000009000000000000" pitchFamily="49" charset="0"/>
              </a:rPr>
              <a:t>.</a:t>
            </a:r>
            <a:r>
              <a:rPr lang="en-GB" sz="1200" b="0" dirty="0">
                <a:solidFill>
                  <a:srgbClr val="795E26"/>
                </a:solidFill>
                <a:effectLst/>
                <a:latin typeface="JetBrainsMonoNL NFM" panose="02000009000000000000" pitchFamily="49" charset="0"/>
              </a:rPr>
              <a:t>eq</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saw</a:t>
            </a:r>
            <a:r>
              <a:rPr lang="en-GB" sz="1200" b="0" dirty="0">
                <a:solidFill>
                  <a:srgbClr val="795E26"/>
                </a:solidFill>
                <a:effectLst/>
                <a:latin typeface="JetBrainsMonoNL NFM" panose="02000009000000000000" pitchFamily="49" charset="0"/>
              </a:rPr>
              <a:t>+</a:t>
            </a:r>
            <a:r>
              <a:rPr lang="en-GB" sz="1200" b="0" dirty="0">
                <a:solidFill>
                  <a:srgbClr val="098658"/>
                </a:solidFill>
                <a:effectLst/>
                <a:latin typeface="JetBrainsMonoNL NFM" panose="02000009000000000000" pitchFamily="49" charset="0"/>
              </a:rPr>
              <a:t>1</a:t>
            </a:r>
            <a:r>
              <a:rPr lang="en-GB" sz="1200" b="0" dirty="0">
                <a:solidFill>
                  <a:srgbClr val="3B3B3B"/>
                </a:solidFill>
                <a:effectLst/>
                <a:latin typeface="JetBrainsMonoNL NFM" panose="02000009000000000000" pitchFamily="49" charset="0"/>
              </a:rPr>
              <a:t>))</a:t>
            </a:r>
          </a:p>
        </p:txBody>
      </p:sp>
      <p:sp>
        <p:nvSpPr>
          <p:cNvPr id="20" name="TextBox 19">
            <a:extLst>
              <a:ext uri="{FF2B5EF4-FFF2-40B4-BE49-F238E27FC236}">
                <a16:creationId xmlns:a16="http://schemas.microsoft.com/office/drawing/2014/main" id="{A4EEDBBF-8209-852E-A2FE-682A28C302FD}"/>
              </a:ext>
            </a:extLst>
          </p:cNvPr>
          <p:cNvSpPr txBox="1"/>
          <p:nvPr/>
        </p:nvSpPr>
        <p:spPr>
          <a:xfrm>
            <a:off x="3941988" y="2571750"/>
            <a:ext cx="5200288" cy="461665"/>
          </a:xfrm>
          <a:prstGeom prst="rect">
            <a:avLst/>
          </a:prstGeom>
          <a:solidFill>
            <a:srgbClr val="D4EFFC"/>
          </a:solidFill>
        </p:spPr>
        <p:txBody>
          <a:bodyPr wrap="square">
            <a:spAutoFit/>
          </a:bodyPr>
          <a:lstStyle/>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.comb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can_rx</a:t>
            </a:r>
            <a:r>
              <a:rPr lang="en-GB" sz="1200" b="0" dirty="0">
                <a:solidFill>
                  <a:srgbClr val="3B3B3B"/>
                </a:solidFill>
                <a:effectLst/>
                <a:latin typeface="JetBrainsMonoNL NFM" panose="02000009000000000000" pitchFamily="49" charset="0"/>
              </a:rPr>
              <a:t>.</a:t>
            </a:r>
            <a:r>
              <a:rPr lang="en-GB" sz="1200" b="0" dirty="0">
                <a:solidFill>
                  <a:srgbClr val="795E26"/>
                </a:solidFill>
                <a:effectLst/>
                <a:latin typeface="JetBrainsMonoNL NFM" panose="02000009000000000000" pitchFamily="49" charset="0"/>
              </a:rPr>
              <a:t>eq</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pads</a:t>
            </a:r>
            <a:r>
              <a:rPr lang="en-GB" sz="1200" b="0" dirty="0">
                <a:solidFill>
                  <a:srgbClr val="3B3B3B"/>
                </a:solidFill>
                <a:effectLst/>
                <a:latin typeface="JetBrainsMonoNL NFM" panose="02000009000000000000" pitchFamily="49" charset="0"/>
              </a:rPr>
              <a:t>.rx)</a:t>
            </a:r>
          </a:p>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.comb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pads</a:t>
            </a:r>
            <a:r>
              <a:rPr lang="en-GB" sz="1200" b="0" dirty="0">
                <a:solidFill>
                  <a:srgbClr val="3B3B3B"/>
                </a:solidFill>
                <a:effectLst/>
                <a:latin typeface="JetBrainsMonoNL NFM" panose="02000009000000000000" pitchFamily="49" charset="0"/>
              </a:rPr>
              <a:t>.tx.eq(</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can_tx</a:t>
            </a:r>
            <a:r>
              <a:rPr lang="en-GB" sz="1200" b="0" dirty="0">
                <a:solidFill>
                  <a:srgbClr val="3B3B3B"/>
                </a:solidFill>
                <a:effectLst/>
                <a:latin typeface="JetBrainsMonoNL NFM" panose="02000009000000000000" pitchFamily="49" charset="0"/>
              </a:rPr>
              <a:t>)</a:t>
            </a:r>
          </a:p>
        </p:txBody>
      </p:sp>
      <p:sp>
        <p:nvSpPr>
          <p:cNvPr id="22" name="TextBox 21">
            <a:extLst>
              <a:ext uri="{FF2B5EF4-FFF2-40B4-BE49-F238E27FC236}">
                <a16:creationId xmlns:a16="http://schemas.microsoft.com/office/drawing/2014/main" id="{004E6A87-7F55-AA66-F19E-67EC0514A6B9}"/>
              </a:ext>
            </a:extLst>
          </p:cNvPr>
          <p:cNvSpPr txBox="1"/>
          <p:nvPr/>
        </p:nvSpPr>
        <p:spPr>
          <a:xfrm>
            <a:off x="4571998" y="3033415"/>
            <a:ext cx="4570278" cy="1200329"/>
          </a:xfrm>
          <a:prstGeom prst="rect">
            <a:avLst/>
          </a:prstGeom>
          <a:solidFill>
            <a:srgbClr val="D4EFFC"/>
          </a:solidFill>
        </p:spPr>
        <p:txBody>
          <a:bodyPr wrap="square">
            <a:spAutoFit/>
          </a:bodyPr>
          <a:lstStyle/>
          <a:p>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.specials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Instance</a:t>
            </a:r>
            <a:r>
              <a:rPr lang="en-GB" sz="1200" b="0" dirty="0">
                <a:solidFill>
                  <a:srgbClr val="3B3B3B"/>
                </a:solidFill>
                <a:effectLst/>
                <a:latin typeface="JetBrainsMonoNL NFM" panose="02000009000000000000" pitchFamily="49" charset="0"/>
              </a:rPr>
              <a:t>(</a:t>
            </a:r>
            <a:r>
              <a:rPr lang="en-GB" sz="1200" b="0" dirty="0">
                <a:solidFill>
                  <a:srgbClr val="A31515"/>
                </a:solidFill>
                <a:effectLst/>
                <a:latin typeface="JetBrainsMonoNL NFM" panose="02000009000000000000" pitchFamily="49" charset="0"/>
              </a:rPr>
              <a:t>"can"</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i_i_clk</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267F99"/>
                </a:solidFill>
                <a:effectLst/>
                <a:latin typeface="JetBrainsMonoNL NFM" panose="02000009000000000000" pitchFamily="49" charset="0"/>
              </a:rPr>
              <a:t>ClockSignal</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i_i_rst_n</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795E26"/>
                </a:solidFill>
                <a:effectLst/>
                <a:latin typeface="JetBrainsMonoNL NFM" panose="02000009000000000000" pitchFamily="49" charset="0"/>
              </a:rPr>
              <a:t>~</a:t>
            </a:r>
            <a:r>
              <a:rPr lang="en-GB" sz="1200" b="0" dirty="0">
                <a:solidFill>
                  <a:srgbClr val="267F99"/>
                </a:solidFill>
                <a:effectLst/>
                <a:latin typeface="JetBrainsMonoNL NFM" panose="02000009000000000000" pitchFamily="49" charset="0"/>
              </a:rPr>
              <a:t>ResetSignal</a:t>
            </a:r>
            <a:r>
              <a:rPr lang="en-GB" sz="1200" b="0" dirty="0">
                <a:solidFill>
                  <a:srgbClr val="3B3B3B"/>
                </a:solidFill>
                <a:effectLst/>
                <a:latin typeface="JetBrainsMonoNL NFM" panose="02000009000000000000" pitchFamily="49" charset="0"/>
              </a:rPr>
              <a:t>(),</a:t>
            </a:r>
          </a:p>
          <a:p>
            <a:r>
              <a:rPr lang="en-GB" sz="1200" b="0" dirty="0">
                <a:solidFill>
                  <a:srgbClr val="3B3B3B"/>
                </a:solidFill>
                <a:effectLst/>
                <a:latin typeface="JetBrainsMonoNL NFM" panose="02000009000000000000" pitchFamily="49" charset="0"/>
              </a:rPr>
              <a:t>  </a:t>
            </a:r>
            <a:r>
              <a:rPr lang="en-GB" sz="1200" b="0" dirty="0">
                <a:solidFill>
                  <a:srgbClr val="00B050"/>
                </a:solidFill>
                <a:effectLst/>
                <a:latin typeface="JetBrainsMonoNL NFM" panose="02000009000000000000" pitchFamily="49" charset="0"/>
              </a:rPr>
              <a:t># Other module inputs/outputs...</a:t>
            </a:r>
          </a:p>
          <a:p>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o_o_pulse</a:t>
            </a:r>
            <a:r>
              <a:rPr lang="en-GB" sz="1200" b="0" dirty="0">
                <a:solidFill>
                  <a:srgbClr val="3B3B3B"/>
                </a:solidFill>
                <a:effectLst/>
                <a:latin typeface="JetBrainsMonoNL NFM" panose="02000009000000000000" pitchFamily="49" charset="0"/>
              </a:rPr>
              <a:t> </a:t>
            </a:r>
            <a:r>
              <a:rPr lang="en-GB" sz="1200" b="0" dirty="0">
                <a:solidFill>
                  <a:srgbClr val="000000"/>
                </a:solidFill>
                <a:effectLst/>
                <a:latin typeface="JetBrainsMonoNL NFM" panose="02000009000000000000" pitchFamily="49" charset="0"/>
              </a:rPr>
              <a:t>=</a:t>
            </a:r>
            <a:r>
              <a:rPr lang="en-GB" sz="1200" b="0" dirty="0">
                <a:solidFill>
                  <a:srgbClr val="3B3B3B"/>
                </a:solidFill>
                <a:effectLst/>
                <a:latin typeface="JetBrainsMonoNL NFM" panose="02000009000000000000" pitchFamily="49" charset="0"/>
              </a:rPr>
              <a:t> </a:t>
            </a:r>
            <a:r>
              <a:rPr lang="en-GB" sz="1200" b="0" dirty="0">
                <a:solidFill>
                  <a:srgbClr val="001080"/>
                </a:solidFill>
                <a:effectLst/>
                <a:latin typeface="JetBrainsMonoNL NFM" panose="02000009000000000000" pitchFamily="49" charset="0"/>
              </a:rPr>
              <a:t>self</a:t>
            </a:r>
            <a:r>
              <a:rPr lang="en-GB" sz="1200" b="0" dirty="0">
                <a:solidFill>
                  <a:srgbClr val="3B3B3B"/>
                </a:solidFill>
                <a:effectLst/>
                <a:latin typeface="JetBrainsMonoNL NFM" panose="02000009000000000000" pitchFamily="49" charset="0"/>
              </a:rPr>
              <a:t>.</a:t>
            </a:r>
            <a:r>
              <a:rPr lang="en-GB" sz="1200" b="0" dirty="0">
                <a:solidFill>
                  <a:srgbClr val="001080"/>
                </a:solidFill>
                <a:effectLst/>
                <a:latin typeface="JetBrainsMonoNL NFM" panose="02000009000000000000" pitchFamily="49" charset="0"/>
              </a:rPr>
              <a:t>rcv_pulse</a:t>
            </a:r>
          </a:p>
          <a:p>
            <a:r>
              <a:rPr lang="en-GB" sz="1200" b="0" dirty="0">
                <a:solidFill>
                  <a:srgbClr val="3B3B3B"/>
                </a:solidFill>
                <a:effectLst/>
                <a:latin typeface="JetBrainsMonoNL NFM" panose="02000009000000000000" pitchFamily="49" charset="0"/>
              </a:rPr>
              <a:t>)</a:t>
            </a:r>
          </a:p>
        </p:txBody>
      </p:sp>
      <p:sp>
        <p:nvSpPr>
          <p:cNvPr id="2" name="TextBox 1">
            <a:extLst>
              <a:ext uri="{FF2B5EF4-FFF2-40B4-BE49-F238E27FC236}">
                <a16:creationId xmlns:a16="http://schemas.microsoft.com/office/drawing/2014/main" id="{67227337-6F61-2680-3334-A7C80B59C61F}"/>
              </a:ext>
            </a:extLst>
          </p:cNvPr>
          <p:cNvSpPr txBox="1"/>
          <p:nvPr/>
        </p:nvSpPr>
        <p:spPr>
          <a:xfrm>
            <a:off x="32338" y="4865813"/>
            <a:ext cx="4800600" cy="215444"/>
          </a:xfrm>
          <a:prstGeom prst="rect">
            <a:avLst/>
          </a:prstGeom>
          <a:noFill/>
        </p:spPr>
        <p:txBody>
          <a:bodyPr wrap="square" rtlCol="0">
            <a:spAutoFit/>
          </a:bodyPr>
          <a:lstStyle/>
          <a:p>
            <a:r>
              <a:rPr lang="en-GB" sz="800" dirty="0"/>
              <a:t>[1] Image from LiteX GitHub Readme, Available: </a:t>
            </a:r>
            <a:r>
              <a:rPr lang="en-GB" sz="800" dirty="0">
                <a:hlinkClick r:id="rId4"/>
              </a:rPr>
              <a:t>https://github.com/enjoy-digital/litex</a:t>
            </a:r>
            <a:endParaRPr lang="en-GB" sz="800" dirty="0"/>
          </a:p>
        </p:txBody>
      </p:sp>
      <p:sp>
        <p:nvSpPr>
          <p:cNvPr id="4" name="TextBox 3">
            <a:extLst>
              <a:ext uri="{FF2B5EF4-FFF2-40B4-BE49-F238E27FC236}">
                <a16:creationId xmlns:a16="http://schemas.microsoft.com/office/drawing/2014/main" id="{5DC327D4-78E7-E957-C5B5-CE7437742812}"/>
              </a:ext>
            </a:extLst>
          </p:cNvPr>
          <p:cNvSpPr txBox="1"/>
          <p:nvPr/>
        </p:nvSpPr>
        <p:spPr>
          <a:xfrm>
            <a:off x="5475034" y="1417588"/>
            <a:ext cx="300082" cy="215444"/>
          </a:xfrm>
          <a:prstGeom prst="rect">
            <a:avLst/>
          </a:prstGeom>
          <a:noFill/>
        </p:spPr>
        <p:txBody>
          <a:bodyPr wrap="none" rtlCol="0">
            <a:spAutoFit/>
          </a:bodyPr>
          <a:lstStyle/>
          <a:p>
            <a:r>
              <a:rPr lang="en-GB" sz="800" dirty="0"/>
              <a:t>[1]</a:t>
            </a:r>
          </a:p>
        </p:txBody>
      </p:sp>
    </p:spTree>
    <p:extLst>
      <p:ext uri="{BB962C8B-B14F-4D97-AF65-F5344CB8AC3E}">
        <p14:creationId xmlns:p14="http://schemas.microsoft.com/office/powerpoint/2010/main" val="3916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A70D3C-DFDE-20A0-BA6A-89BA9D6C45D3}"/>
              </a:ext>
            </a:extLst>
          </p:cNvPr>
          <p:cNvSpPr>
            <a:spLocks noGrp="1"/>
          </p:cNvSpPr>
          <p:nvPr>
            <p:ph idx="11"/>
          </p:nvPr>
        </p:nvSpPr>
        <p:spPr>
          <a:xfrm>
            <a:off x="457200" y="1759936"/>
            <a:ext cx="8229600" cy="2613435"/>
          </a:xfrm>
        </p:spPr>
        <p:txBody>
          <a:bodyPr numCol="2"/>
          <a:lstStyle/>
          <a:p>
            <a:r>
              <a:rPr lang="en-GB" dirty="0"/>
              <a:t>SystemVerilog modules and LiteX wrapper modules:</a:t>
            </a:r>
          </a:p>
          <a:p>
            <a:pPr lvl="1"/>
            <a:r>
              <a:rPr lang="en-GB" dirty="0"/>
              <a:t>CAN Receiver</a:t>
            </a:r>
          </a:p>
          <a:p>
            <a:pPr lvl="1"/>
            <a:r>
              <a:rPr lang="en-GB" dirty="0"/>
              <a:t>Sample Generator (oscillators, phase </a:t>
            </a:r>
            <a:r>
              <a:rPr lang="en-GB" dirty="0">
                <a:sym typeface="Wingdings" panose="05000000000000000000" pitchFamily="2" charset="2"/>
              </a:rPr>
              <a:t> </a:t>
            </a:r>
            <a:r>
              <a:rPr lang="en-GB" dirty="0"/>
              <a:t>amplitude converters)</a:t>
            </a:r>
          </a:p>
          <a:p>
            <a:pPr lvl="1"/>
            <a:r>
              <a:rPr lang="en-GB" dirty="0"/>
              <a:t>DAC Driver</a:t>
            </a:r>
          </a:p>
          <a:p>
            <a:r>
              <a:rPr lang="en-GB" dirty="0"/>
              <a:t>LiteX project combining modules into a complete design</a:t>
            </a:r>
          </a:p>
          <a:p>
            <a:r>
              <a:rPr lang="en-GB" dirty="0"/>
              <a:t>Software support for hardware</a:t>
            </a:r>
          </a:p>
          <a:p>
            <a:pPr lvl="1"/>
            <a:r>
              <a:rPr lang="en-GB" dirty="0"/>
              <a:t>Libraries for interfacing with registers following hardware requirements</a:t>
            </a:r>
          </a:p>
          <a:p>
            <a:pPr lvl="2"/>
            <a:r>
              <a:rPr lang="en-GB" dirty="0"/>
              <a:t>E.g. Set oscillator index before updating selected waveform or target frequency</a:t>
            </a:r>
          </a:p>
          <a:p>
            <a:pPr lvl="1"/>
            <a:r>
              <a:rPr lang="en-GB" dirty="0"/>
              <a:t>Program demonstrating basic uses of modules</a:t>
            </a:r>
          </a:p>
          <a:p>
            <a:pPr lvl="2"/>
            <a:r>
              <a:rPr lang="en-GB" dirty="0"/>
              <a:t>Decoding CAN frames, checking for interrupts, controlling oscillators</a:t>
            </a:r>
          </a:p>
        </p:txBody>
      </p:sp>
      <p:sp>
        <p:nvSpPr>
          <p:cNvPr id="3" name="Title 2">
            <a:extLst>
              <a:ext uri="{FF2B5EF4-FFF2-40B4-BE49-F238E27FC236}">
                <a16:creationId xmlns:a16="http://schemas.microsoft.com/office/drawing/2014/main" id="{A54175C6-8255-639D-8E2A-3391F76D8C93}"/>
              </a:ext>
            </a:extLst>
          </p:cNvPr>
          <p:cNvSpPr>
            <a:spLocks noGrp="1"/>
          </p:cNvSpPr>
          <p:nvPr>
            <p:ph type="title"/>
          </p:nvPr>
        </p:nvSpPr>
        <p:spPr/>
        <p:txBody>
          <a:bodyPr/>
          <a:lstStyle/>
          <a:p>
            <a:r>
              <a:rPr lang="en-GB" dirty="0"/>
              <a:t>Project Contributions</a:t>
            </a:r>
          </a:p>
        </p:txBody>
      </p:sp>
      <p:sp>
        <p:nvSpPr>
          <p:cNvPr id="5" name="Text Placeholder 4">
            <a:extLst>
              <a:ext uri="{FF2B5EF4-FFF2-40B4-BE49-F238E27FC236}">
                <a16:creationId xmlns:a16="http://schemas.microsoft.com/office/drawing/2014/main" id="{91F1FAF1-F0DE-08B2-B1F2-A079E8FD9569}"/>
              </a:ext>
            </a:extLst>
          </p:cNvPr>
          <p:cNvSpPr>
            <a:spLocks noGrp="1"/>
          </p:cNvSpPr>
          <p:nvPr>
            <p:ph type="body" sz="quarter" idx="10"/>
          </p:nvPr>
        </p:nvSpPr>
        <p:spPr/>
        <p:txBody>
          <a:bodyPr/>
          <a:lstStyle/>
          <a:p>
            <a:endParaRPr lang="en-GB" dirty="0"/>
          </a:p>
        </p:txBody>
      </p:sp>
      <p:sp>
        <p:nvSpPr>
          <p:cNvPr id="6" name="Text Placeholder 5">
            <a:extLst>
              <a:ext uri="{FF2B5EF4-FFF2-40B4-BE49-F238E27FC236}">
                <a16:creationId xmlns:a16="http://schemas.microsoft.com/office/drawing/2014/main" id="{D4EE9AB0-F977-9766-35CC-33C14765CDB7}"/>
              </a:ext>
            </a:extLst>
          </p:cNvPr>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309938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BD9B2-AE56-C1D0-76AB-7BB970D1372F}"/>
              </a:ext>
            </a:extLst>
          </p:cNvPr>
          <p:cNvSpPr>
            <a:spLocks noGrp="1"/>
          </p:cNvSpPr>
          <p:nvPr>
            <p:ph type="title"/>
          </p:nvPr>
        </p:nvSpPr>
        <p:spPr/>
        <p:txBody>
          <a:bodyPr/>
          <a:lstStyle/>
          <a:p>
            <a:r>
              <a:rPr lang="en-GB" dirty="0"/>
              <a:t>Project Architecture</a:t>
            </a:r>
          </a:p>
        </p:txBody>
      </p:sp>
      <p:sp>
        <p:nvSpPr>
          <p:cNvPr id="5" name="Text Placeholder 4">
            <a:extLst>
              <a:ext uri="{FF2B5EF4-FFF2-40B4-BE49-F238E27FC236}">
                <a16:creationId xmlns:a16="http://schemas.microsoft.com/office/drawing/2014/main" id="{DC9A0B31-5A82-6249-0127-C863955A46DA}"/>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0940FF51-E5E9-A239-178A-78B2780522BC}"/>
              </a:ext>
            </a:extLst>
          </p:cNvPr>
          <p:cNvSpPr>
            <a:spLocks noGrp="1"/>
          </p:cNvSpPr>
          <p:nvPr>
            <p:ph type="body" sz="quarter" idx="13"/>
          </p:nvPr>
        </p:nvSpPr>
        <p:spPr/>
        <p:txBody>
          <a:bodyPr/>
          <a:lstStyle/>
          <a:p>
            <a:r>
              <a:rPr lang="en-US" dirty="0"/>
              <a:t>27/06/2023</a:t>
            </a:r>
          </a:p>
          <a:p>
            <a:endParaRPr lang="en-GB" dirty="0"/>
          </a:p>
        </p:txBody>
      </p:sp>
      <p:pic>
        <p:nvPicPr>
          <p:cNvPr id="7" name="Picture" descr="System Architecture Overview block diagram">
            <a:extLst>
              <a:ext uri="{FF2B5EF4-FFF2-40B4-BE49-F238E27FC236}">
                <a16:creationId xmlns:a16="http://schemas.microsoft.com/office/drawing/2014/main" id="{EC6572BD-C11A-711B-FB13-4864D46750DE}"/>
              </a:ext>
            </a:extLst>
          </p:cNvPr>
          <p:cNvPicPr/>
          <p:nvPr/>
        </p:nvPicPr>
        <p:blipFill>
          <a:blip r:embed="rId3"/>
          <a:stretch>
            <a:fillRect/>
          </a:stretch>
        </p:blipFill>
        <p:spPr bwMode="auto">
          <a:xfrm rot="16200000">
            <a:off x="2911688" y="-830932"/>
            <a:ext cx="3320624" cy="8229601"/>
          </a:xfrm>
          <a:prstGeom prst="rect">
            <a:avLst/>
          </a:prstGeom>
          <a:noFill/>
          <a:ln w="9525">
            <a:noFill/>
            <a:headEnd/>
            <a:tailEnd/>
          </a:ln>
        </p:spPr>
      </p:pic>
      <p:sp>
        <p:nvSpPr>
          <p:cNvPr id="8" name="TextBox 7">
            <a:extLst>
              <a:ext uri="{FF2B5EF4-FFF2-40B4-BE49-F238E27FC236}">
                <a16:creationId xmlns:a16="http://schemas.microsoft.com/office/drawing/2014/main" id="{7BE20924-7977-EAC5-7EBE-16D05CC4C177}"/>
              </a:ext>
            </a:extLst>
          </p:cNvPr>
          <p:cNvSpPr txBox="1"/>
          <p:nvPr/>
        </p:nvSpPr>
        <p:spPr>
          <a:xfrm>
            <a:off x="3849950" y="1173432"/>
            <a:ext cx="5034969" cy="646331"/>
          </a:xfrm>
          <a:prstGeom prst="rect">
            <a:avLst/>
          </a:prstGeom>
          <a:noFill/>
        </p:spPr>
        <p:txBody>
          <a:bodyPr wrap="square" numCol="2" rtlCol="0">
            <a:spAutoFit/>
          </a:bodyPr>
          <a:lstStyle/>
          <a:p>
            <a:r>
              <a:rPr lang="en-GB" sz="1200" dirty="0">
                <a:solidFill>
                  <a:srgbClr val="E68300"/>
                </a:solidFill>
              </a:rPr>
              <a:t>Orange: OrangeCrab Hardware</a:t>
            </a:r>
          </a:p>
          <a:p>
            <a:r>
              <a:rPr lang="en-GB" sz="1200" dirty="0">
                <a:solidFill>
                  <a:srgbClr val="FF0000"/>
                </a:solidFill>
              </a:rPr>
              <a:t>Red: StackSynth Accelerator Board</a:t>
            </a:r>
            <a:r>
              <a:rPr lang="en-GB" sz="1200" dirty="0"/>
              <a:t>	</a:t>
            </a:r>
          </a:p>
          <a:p>
            <a:r>
              <a:rPr lang="en-GB" sz="1200" dirty="0"/>
              <a:t>  </a:t>
            </a:r>
            <a:r>
              <a:rPr lang="en-GB" sz="1200" dirty="0">
                <a:solidFill>
                  <a:srgbClr val="0070C0"/>
                </a:solidFill>
              </a:rPr>
              <a:t>Blue: LiteX Provided IP / Cores</a:t>
            </a:r>
          </a:p>
          <a:p>
            <a:r>
              <a:rPr lang="en-GB" sz="1200" dirty="0"/>
              <a:t>  </a:t>
            </a:r>
            <a:r>
              <a:rPr lang="en-GB" sz="1200" dirty="0">
                <a:solidFill>
                  <a:srgbClr val="00B050"/>
                </a:solidFill>
              </a:rPr>
              <a:t>Green: Custom Modules / Cores</a:t>
            </a:r>
          </a:p>
        </p:txBody>
      </p:sp>
    </p:spTree>
    <p:extLst>
      <p:ext uri="{BB962C8B-B14F-4D97-AF65-F5344CB8AC3E}">
        <p14:creationId xmlns:p14="http://schemas.microsoft.com/office/powerpoint/2010/main" val="359371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D2EC7-7636-F923-B5D2-577CEB9A2675}"/>
              </a:ext>
            </a:extLst>
          </p:cNvPr>
          <p:cNvSpPr>
            <a:spLocks noGrp="1"/>
          </p:cNvSpPr>
          <p:nvPr>
            <p:ph idx="11"/>
          </p:nvPr>
        </p:nvSpPr>
        <p:spPr>
          <a:xfrm>
            <a:off x="457200" y="1759936"/>
            <a:ext cx="8229600" cy="2613435"/>
          </a:xfrm>
        </p:spPr>
        <p:txBody>
          <a:bodyPr/>
          <a:lstStyle/>
          <a:p>
            <a:r>
              <a:rPr lang="en-GB" dirty="0"/>
              <a:t>ATA6551: microcontroller level logic </a:t>
            </a:r>
            <a:r>
              <a:rPr lang="en-GB" dirty="0">
                <a:sym typeface="Wingdings" panose="05000000000000000000" pitchFamily="2" charset="2"/>
              </a:rPr>
              <a:t> </a:t>
            </a:r>
            <a:r>
              <a:rPr lang="en-GB" dirty="0"/>
              <a:t>CANH/CANL differential signalling</a:t>
            </a:r>
          </a:p>
          <a:p>
            <a:r>
              <a:rPr lang="en-GB" dirty="0"/>
              <a:t>Calculate stuff bits</a:t>
            </a:r>
          </a:p>
          <a:p>
            <a:pPr lvl="1"/>
            <a:r>
              <a:rPr lang="en-GB" dirty="0"/>
              <a:t>PicoScope to verify</a:t>
            </a:r>
          </a:p>
          <a:p>
            <a:r>
              <a:rPr lang="en-GB" dirty="0"/>
              <a:t>Check valid frame</a:t>
            </a:r>
          </a:p>
        </p:txBody>
      </p:sp>
      <p:sp>
        <p:nvSpPr>
          <p:cNvPr id="3" name="Title 2">
            <a:extLst>
              <a:ext uri="{FF2B5EF4-FFF2-40B4-BE49-F238E27FC236}">
                <a16:creationId xmlns:a16="http://schemas.microsoft.com/office/drawing/2014/main" id="{98C82BC9-AC66-0BB6-B3C3-EDAA095568F8}"/>
              </a:ext>
            </a:extLst>
          </p:cNvPr>
          <p:cNvSpPr>
            <a:spLocks noGrp="1"/>
          </p:cNvSpPr>
          <p:nvPr>
            <p:ph type="title"/>
          </p:nvPr>
        </p:nvSpPr>
        <p:spPr/>
        <p:txBody>
          <a:bodyPr/>
          <a:lstStyle/>
          <a:p>
            <a:r>
              <a:rPr lang="en-GB" dirty="0"/>
              <a:t>CAN Receiver</a:t>
            </a:r>
          </a:p>
        </p:txBody>
      </p:sp>
      <p:sp>
        <p:nvSpPr>
          <p:cNvPr id="5" name="Text Placeholder 4">
            <a:extLst>
              <a:ext uri="{FF2B5EF4-FFF2-40B4-BE49-F238E27FC236}">
                <a16:creationId xmlns:a16="http://schemas.microsoft.com/office/drawing/2014/main" id="{BC63E955-A079-1D7C-69B5-032B962C0CFC}"/>
              </a:ext>
            </a:extLst>
          </p:cNvPr>
          <p:cNvSpPr>
            <a:spLocks noGrp="1"/>
          </p:cNvSpPr>
          <p:nvPr>
            <p:ph type="body" sz="quarter" idx="10"/>
          </p:nvPr>
        </p:nvSpPr>
        <p:spPr/>
        <p:txBody>
          <a:bodyPr/>
          <a:lstStyle/>
          <a:p>
            <a:r>
              <a:rPr lang="en-GB" dirty="0"/>
              <a:t>FPGA Accelerator for StackSynth</a:t>
            </a:r>
          </a:p>
          <a:p>
            <a:endParaRPr lang="en-GB" dirty="0"/>
          </a:p>
        </p:txBody>
      </p:sp>
      <p:sp>
        <p:nvSpPr>
          <p:cNvPr id="6" name="Text Placeholder 5">
            <a:extLst>
              <a:ext uri="{FF2B5EF4-FFF2-40B4-BE49-F238E27FC236}">
                <a16:creationId xmlns:a16="http://schemas.microsoft.com/office/drawing/2014/main" id="{32C148EC-94AD-9A0A-621B-BAF68B3285F1}"/>
              </a:ext>
            </a:extLst>
          </p:cNvPr>
          <p:cNvSpPr>
            <a:spLocks noGrp="1"/>
          </p:cNvSpPr>
          <p:nvPr>
            <p:ph type="body" sz="quarter" idx="13"/>
          </p:nvPr>
        </p:nvSpPr>
        <p:spPr/>
        <p:txBody>
          <a:bodyPr/>
          <a:lstStyle/>
          <a:p>
            <a:r>
              <a:rPr lang="en-US" dirty="0"/>
              <a:t>27/06/2023</a:t>
            </a:r>
          </a:p>
          <a:p>
            <a:endParaRPr lang="en-GB" dirty="0"/>
          </a:p>
        </p:txBody>
      </p:sp>
      <p:grpSp>
        <p:nvGrpSpPr>
          <p:cNvPr id="11" name="Group 10">
            <a:extLst>
              <a:ext uri="{FF2B5EF4-FFF2-40B4-BE49-F238E27FC236}">
                <a16:creationId xmlns:a16="http://schemas.microsoft.com/office/drawing/2014/main" id="{5AF8FC3D-341F-3C45-7040-231A2241BE54}"/>
              </a:ext>
            </a:extLst>
          </p:cNvPr>
          <p:cNvGrpSpPr/>
          <p:nvPr/>
        </p:nvGrpSpPr>
        <p:grpSpPr>
          <a:xfrm>
            <a:off x="5829301" y="2063144"/>
            <a:ext cx="2857499" cy="1017211"/>
            <a:chOff x="5829301" y="2087245"/>
            <a:chExt cx="2857499" cy="1017211"/>
          </a:xfrm>
        </p:grpSpPr>
        <p:pic>
          <p:nvPicPr>
            <p:cNvPr id="7" name="Picture" descr="CAN bus arbitration">
              <a:extLst>
                <a:ext uri="{FF2B5EF4-FFF2-40B4-BE49-F238E27FC236}">
                  <a16:creationId xmlns:a16="http://schemas.microsoft.com/office/drawing/2014/main" id="{289697F3-6165-5243-342A-DEE858B55EDD}"/>
                </a:ext>
              </a:extLst>
            </p:cNvPr>
            <p:cNvPicPr/>
            <p:nvPr/>
          </p:nvPicPr>
          <p:blipFill rotWithShape="1">
            <a:blip r:embed="rId3"/>
            <a:srcRect l="10272" b="54885"/>
            <a:stretch/>
          </p:blipFill>
          <p:spPr bwMode="auto">
            <a:xfrm>
              <a:off x="6233160" y="2087245"/>
              <a:ext cx="2453640" cy="953135"/>
            </a:xfrm>
            <a:prstGeom prst="rect">
              <a:avLst/>
            </a:prstGeom>
            <a:noFill/>
            <a:ln w="9525">
              <a:noFill/>
              <a:headEnd/>
              <a:tailEnd/>
            </a:ln>
          </p:spPr>
        </p:pic>
        <p:sp>
          <p:nvSpPr>
            <p:cNvPr id="8" name="TextBox 7">
              <a:extLst>
                <a:ext uri="{FF2B5EF4-FFF2-40B4-BE49-F238E27FC236}">
                  <a16:creationId xmlns:a16="http://schemas.microsoft.com/office/drawing/2014/main" id="{4F6B2C0D-F628-092F-59DE-780C8BDE2478}"/>
                </a:ext>
              </a:extLst>
            </p:cNvPr>
            <p:cNvSpPr txBox="1"/>
            <p:nvPr/>
          </p:nvSpPr>
          <p:spPr>
            <a:xfrm>
              <a:off x="5829301" y="2704346"/>
              <a:ext cx="579120" cy="400110"/>
            </a:xfrm>
            <a:prstGeom prst="rect">
              <a:avLst/>
            </a:prstGeom>
            <a:noFill/>
          </p:spPr>
          <p:txBody>
            <a:bodyPr wrap="square" rtlCol="0">
              <a:spAutoFit/>
            </a:bodyPr>
            <a:lstStyle/>
            <a:p>
              <a:r>
                <a:rPr lang="en-GB" sz="1000" dirty="0"/>
                <a:t>VCC/1</a:t>
              </a:r>
            </a:p>
            <a:p>
              <a:r>
                <a:rPr lang="en-GB" sz="1000" dirty="0"/>
                <a:t>GND/0</a:t>
              </a:r>
            </a:p>
          </p:txBody>
        </p:sp>
        <p:sp>
          <p:nvSpPr>
            <p:cNvPr id="9" name="TextBox 8">
              <a:extLst>
                <a:ext uri="{FF2B5EF4-FFF2-40B4-BE49-F238E27FC236}">
                  <a16:creationId xmlns:a16="http://schemas.microsoft.com/office/drawing/2014/main" id="{DE385CFE-FBC5-AB3F-5998-8FF7A72E4C9E}"/>
                </a:ext>
              </a:extLst>
            </p:cNvPr>
            <p:cNvSpPr txBox="1"/>
            <p:nvPr/>
          </p:nvSpPr>
          <p:spPr>
            <a:xfrm>
              <a:off x="5944934" y="2133587"/>
              <a:ext cx="774571" cy="400110"/>
            </a:xfrm>
            <a:prstGeom prst="rect">
              <a:avLst/>
            </a:prstGeom>
            <a:noFill/>
          </p:spPr>
          <p:txBody>
            <a:bodyPr wrap="none" rtlCol="0">
              <a:spAutoFit/>
            </a:bodyPr>
            <a:lstStyle/>
            <a:p>
              <a:r>
                <a:rPr lang="en-GB" sz="1000" dirty="0"/>
                <a:t>Recessive</a:t>
              </a:r>
            </a:p>
            <a:p>
              <a:r>
                <a:rPr lang="en-GB" sz="1000" dirty="0"/>
                <a:t>State</a:t>
              </a:r>
            </a:p>
          </p:txBody>
        </p:sp>
        <p:sp>
          <p:nvSpPr>
            <p:cNvPr id="10" name="TextBox 9">
              <a:extLst>
                <a:ext uri="{FF2B5EF4-FFF2-40B4-BE49-F238E27FC236}">
                  <a16:creationId xmlns:a16="http://schemas.microsoft.com/office/drawing/2014/main" id="{BCCFAA0A-5ECD-E7BB-FFA7-1221D0369D9F}"/>
                </a:ext>
              </a:extLst>
            </p:cNvPr>
            <p:cNvSpPr txBox="1"/>
            <p:nvPr/>
          </p:nvSpPr>
          <p:spPr>
            <a:xfrm>
              <a:off x="7597725" y="2133587"/>
              <a:ext cx="731290" cy="400110"/>
            </a:xfrm>
            <a:prstGeom prst="rect">
              <a:avLst/>
            </a:prstGeom>
            <a:noFill/>
          </p:spPr>
          <p:txBody>
            <a:bodyPr wrap="none" rtlCol="0">
              <a:spAutoFit/>
            </a:bodyPr>
            <a:lstStyle/>
            <a:p>
              <a:r>
                <a:rPr lang="en-GB" sz="1000" dirty="0"/>
                <a:t>Dominant</a:t>
              </a:r>
            </a:p>
            <a:p>
              <a:r>
                <a:rPr lang="en-GB" sz="1000" dirty="0"/>
                <a:t>State</a:t>
              </a:r>
            </a:p>
          </p:txBody>
        </p:sp>
      </p:grpSp>
      <p:pic>
        <p:nvPicPr>
          <p:cNvPr id="12" name="Picture" descr="PicoScope CAN decode screenshot">
            <a:extLst>
              <a:ext uri="{FF2B5EF4-FFF2-40B4-BE49-F238E27FC236}">
                <a16:creationId xmlns:a16="http://schemas.microsoft.com/office/drawing/2014/main" id="{042BD57A-144D-362E-DE27-796273AF6B82}"/>
              </a:ext>
            </a:extLst>
          </p:cNvPr>
          <p:cNvPicPr/>
          <p:nvPr/>
        </p:nvPicPr>
        <p:blipFill rotWithShape="1">
          <a:blip r:embed="rId4"/>
          <a:srcRect t="24779" r="50259"/>
          <a:stretch/>
        </p:blipFill>
        <p:spPr bwMode="auto">
          <a:xfrm>
            <a:off x="1101090" y="3059033"/>
            <a:ext cx="6941820" cy="1749187"/>
          </a:xfrm>
          <a:prstGeom prst="rect">
            <a:avLst/>
          </a:prstGeom>
          <a:noFill/>
          <a:ln w="9525">
            <a:noFill/>
            <a:headEnd/>
            <a:tailEnd/>
          </a:ln>
        </p:spPr>
      </p:pic>
    </p:spTree>
    <p:extLst>
      <p:ext uri="{BB962C8B-B14F-4D97-AF65-F5344CB8AC3E}">
        <p14:creationId xmlns:p14="http://schemas.microsoft.com/office/powerpoint/2010/main" val="1372418587"/>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1579</TotalTime>
  <Words>2753</Words>
  <Application>Microsoft Office PowerPoint</Application>
  <PresentationFormat>On-screen Show (16:9)</PresentationFormat>
  <Paragraphs>306</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Cambria</vt:lpstr>
      <vt:lpstr>Cambria Math</vt:lpstr>
      <vt:lpstr>Consolas</vt:lpstr>
      <vt:lpstr>JetBrainsMonoNL NFM</vt:lpstr>
      <vt:lpstr>Imperial College London Theme</vt:lpstr>
      <vt:lpstr>FPGA Accelerator for StackSynth</vt:lpstr>
      <vt:lpstr>Presentation Structure</vt:lpstr>
      <vt:lpstr>Introduction</vt:lpstr>
      <vt:lpstr>FPGA Accelerator Board</vt:lpstr>
      <vt:lpstr>OrangeCrab FPGA</vt:lpstr>
      <vt:lpstr>LiteX Framework</vt:lpstr>
      <vt:lpstr>Project Contributions</vt:lpstr>
      <vt:lpstr>Project Architecture</vt:lpstr>
      <vt:lpstr>CAN Receiver</vt:lpstr>
      <vt:lpstr>Demo Program</vt:lpstr>
      <vt:lpstr>Numerically Controlled Oscillator</vt:lpstr>
      <vt:lpstr>Numerically Controlled Oscillator</vt:lpstr>
      <vt:lpstr>Phase  Sine Amplitude Conversion</vt:lpstr>
      <vt:lpstr>CORDIC</vt:lpstr>
      <vt:lpstr>Amplitude Accumulator, Volume Control</vt:lpstr>
      <vt:lpstr>LiteScope Analyzer</vt:lpstr>
      <vt:lpstr>PicoScope</vt:lpstr>
      <vt:lpstr>Evaluation against StackSynth</vt:lpstr>
      <vt:lpstr>Evaluation against StackSynth</vt:lpstr>
      <vt:lpstr>Conclusions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Aadi Desai</cp:lastModifiedBy>
  <cp:revision>65</cp:revision>
  <dcterms:created xsi:type="dcterms:W3CDTF">2017-02-16T14:49:58Z</dcterms:created>
  <dcterms:modified xsi:type="dcterms:W3CDTF">2023-06-27T12:59:21Z</dcterms:modified>
</cp:coreProperties>
</file>